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uez One" charset="1" panose="00000500000000000000"/>
      <p:regular r:id="rId10"/>
    </p:embeddedFont>
    <p:embeddedFont>
      <p:font typeface="Felix007" charset="1" panose="00000000000000000000"/>
      <p:regular r:id="rId11"/>
    </p:embeddedFont>
    <p:embeddedFont>
      <p:font typeface="Quicksand" charset="1" panose="00000600000000000000"/>
      <p:regular r:id="rId12"/>
    </p:embeddedFont>
    <p:embeddedFont>
      <p:font typeface="Quicksand Bold" charset="1" panose="00000800000000000000"/>
      <p:regular r:id="rId13"/>
    </p:embeddedFont>
    <p:embeddedFont>
      <p:font typeface="Aristotelica Pro" charset="1" panose="00000500000000000000"/>
      <p:regular r:id="rId14"/>
    </p:embeddedFont>
    <p:embeddedFont>
      <p:font typeface="Aristotelica Pro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https://forms.gle/7hwAn7kvEBCBSWqD6" TargetMode="External" Type="http://schemas.openxmlformats.org/officeDocument/2006/relationships/hyperlink"/><Relationship Id="rId14" Target="../media/image10.png" Type="http://schemas.openxmlformats.org/officeDocument/2006/relationships/image"/><Relationship Id="rId15" Target="../media/image11.svg" Type="http://schemas.openxmlformats.org/officeDocument/2006/relationships/image"/><Relationship Id="rId16" Target="../media/image12.png" Type="http://schemas.openxmlformats.org/officeDocument/2006/relationships/image"/><Relationship Id="rId17" Target="../media/image13.svg" Type="http://schemas.openxmlformats.org/officeDocument/2006/relationships/image"/><Relationship Id="rId18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https://forms.gle/7hwAn7kvEBCBSWqD6" TargetMode="External" Type="http://schemas.openxmlformats.org/officeDocument/2006/relationships/hyperlink"/><Relationship Id="rId9" Target="https://forms.gle/7hwAn7kvEBCBSWqD6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https://www.debbiebanglit.com" TargetMode="External" Type="http://schemas.openxmlformats.org/officeDocument/2006/relationships/hyperlink"/><Relationship Id="rId15" Target="../media/image20.png" Type="http://schemas.openxmlformats.org/officeDocument/2006/relationships/image"/><Relationship Id="rId16" Target="https://funglish.club" TargetMode="External" Type="http://schemas.openxmlformats.org/officeDocument/2006/relationships/hyperlink"/><Relationship Id="rId17" Target="../media/image21.png" Type="http://schemas.openxmlformats.org/officeDocument/2006/relationships/image"/><Relationship Id="rId18" Target="http://www.noamenashe.co.il" TargetMode="External" Type="http://schemas.openxmlformats.org/officeDocument/2006/relationships/hyperlink"/><Relationship Id="rId19" Target="../media/image22.png" Type="http://schemas.openxmlformats.org/officeDocument/2006/relationships/image"/><Relationship Id="rId2" Target="../media/image1.png" Type="http://schemas.openxmlformats.org/officeDocument/2006/relationships/image"/><Relationship Id="rId20" Target="https://wizkids.co.il" TargetMode="External" Type="http://schemas.openxmlformats.org/officeDocument/2006/relationships/hyperlink"/><Relationship Id="rId21" Target="../media/image23.png" Type="http://schemas.openxmlformats.org/officeDocument/2006/relationships/image"/><Relationship Id="rId22" Target="https://www.tovladaat.co.il/page/%D7%94%D7%9E%D7%9C%D7%A6%D7%95%D7%AA" TargetMode="External" Type="http://schemas.openxmlformats.org/officeDocument/2006/relationships/hyperlink"/><Relationship Id="rId23" Target="../media/image24.png" Type="http://schemas.openxmlformats.org/officeDocument/2006/relationships/image"/><Relationship Id="rId24" Target="https://www.ecb.co.il" TargetMode="External" Type="http://schemas.openxmlformats.org/officeDocument/2006/relationships/hyperlink"/><Relationship Id="rId25" Target="../media/image25.png" Type="http://schemas.openxmlformats.org/officeDocument/2006/relationships/image"/><Relationship Id="rId26" Target="http://bit.ly/stavgames" TargetMode="External" Type="http://schemas.openxmlformats.org/officeDocument/2006/relationships/hyperlink"/><Relationship Id="rId27" Target="../media/image26.jpeg" Type="http://schemas.openxmlformats.org/officeDocument/2006/relationships/image"/><Relationship Id="rId28" Target="https://www.moshkovits-reading-english.co.il" TargetMode="External" Type="http://schemas.openxmlformats.org/officeDocument/2006/relationships/hyperlink"/><Relationship Id="rId29" Target="../media/image27.png" Type="http://schemas.openxmlformats.org/officeDocument/2006/relationships/image"/><Relationship Id="rId3" Target="../media/image2.svg" Type="http://schemas.openxmlformats.org/officeDocument/2006/relationships/image"/><Relationship Id="rId30" Target="https://www.facebook.com/profile.php?id=100063795840911" TargetMode="External" Type="http://schemas.openxmlformats.org/officeDocument/2006/relationships/hyperlink"/><Relationship Id="rId31" Target="../media/image28.jpeg" Type="http://schemas.openxmlformats.org/officeDocument/2006/relationships/image"/><Relationship Id="rId32" Target="https://sharoni.net" TargetMode="External" Type="http://schemas.openxmlformats.org/officeDocument/2006/relationships/hyperlink"/><Relationship Id="rId33" Target="../media/image29.png" Type="http://schemas.openxmlformats.org/officeDocument/2006/relationships/image"/><Relationship Id="rId34" Target="https://bruriainsights.blogspot.com" TargetMode="External" Type="http://schemas.openxmlformats.org/officeDocument/2006/relationships/hyperlink"/><Relationship Id="rId35" Target="../media/image30.png" Type="http://schemas.openxmlformats.org/officeDocument/2006/relationships/image"/><Relationship Id="rId36" Target="http://www.anglitanglit.com" TargetMode="External" Type="http://schemas.openxmlformats.org/officeDocument/2006/relationships/hyperlink"/><Relationship Id="rId37" Target="../media/image31.jpeg" Type="http://schemas.openxmlformats.org/officeDocument/2006/relationships/image"/><Relationship Id="rId38" Target="https://www.monsterspeak.com" TargetMode="External" Type="http://schemas.openxmlformats.org/officeDocument/2006/relationships/hyperlink"/><Relationship Id="rId39" Target="../media/image32.png" Type="http://schemas.openxmlformats.org/officeDocument/2006/relationships/image"/><Relationship Id="rId4" Target="../media/image3.png" Type="http://schemas.openxmlformats.org/officeDocument/2006/relationships/image"/><Relationship Id="rId40" Target="https://www.facebook.com/groups/986378781401938" TargetMode="External" Type="http://schemas.openxmlformats.org/officeDocument/2006/relationships/hyperlink"/><Relationship Id="rId41" Target="../media/image33.png" Type="http://schemas.openxmlformats.org/officeDocument/2006/relationships/image"/><Relationship Id="rId42" Target="http://playstage.co.il" TargetMode="External" Type="http://schemas.openxmlformats.org/officeDocument/2006/relationships/hyperlink"/><Relationship Id="rId43" Target="../media/image34.png" Type="http://schemas.openxmlformats.org/officeDocument/2006/relationships/image"/><Relationship Id="rId44" Target="../media/image35.svg" Type="http://schemas.openxmlformats.org/officeDocument/2006/relationships/image"/><Relationship Id="rId45" Target="../media/image36.jpe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https://www.debbiebanglit.com" TargetMode="External" Type="http://schemas.openxmlformats.org/officeDocument/2006/relationships/hyperlink"/><Relationship Id="rId15" Target="../media/image20.png" Type="http://schemas.openxmlformats.org/officeDocument/2006/relationships/image"/><Relationship Id="rId16" Target="https://funglish.club" TargetMode="External" Type="http://schemas.openxmlformats.org/officeDocument/2006/relationships/hyperlink"/><Relationship Id="rId17" Target="../media/image21.png" Type="http://schemas.openxmlformats.org/officeDocument/2006/relationships/image"/><Relationship Id="rId18" Target="http://www.noamenashe.co.il" TargetMode="External" Type="http://schemas.openxmlformats.org/officeDocument/2006/relationships/hyperlink"/><Relationship Id="rId19" Target="../media/image22.png" Type="http://schemas.openxmlformats.org/officeDocument/2006/relationships/image"/><Relationship Id="rId2" Target="../media/image1.png" Type="http://schemas.openxmlformats.org/officeDocument/2006/relationships/image"/><Relationship Id="rId20" Target="https://wizkids.co.il" TargetMode="External" Type="http://schemas.openxmlformats.org/officeDocument/2006/relationships/hyperlink"/><Relationship Id="rId21" Target="../media/image23.png" Type="http://schemas.openxmlformats.org/officeDocument/2006/relationships/image"/><Relationship Id="rId22" Target="https://www.tovladaat.co.il/page/%D7%94%D7%9E%D7%9C%D7%A6%D7%95%D7%AA" TargetMode="External" Type="http://schemas.openxmlformats.org/officeDocument/2006/relationships/hyperlink"/><Relationship Id="rId23" Target="../media/image24.png" Type="http://schemas.openxmlformats.org/officeDocument/2006/relationships/image"/><Relationship Id="rId24" Target="https://www.ecb.co.il" TargetMode="External" Type="http://schemas.openxmlformats.org/officeDocument/2006/relationships/hyperlink"/><Relationship Id="rId25" Target="../media/image25.png" Type="http://schemas.openxmlformats.org/officeDocument/2006/relationships/image"/><Relationship Id="rId26" Target="http://bit.ly/stavgames" TargetMode="External" Type="http://schemas.openxmlformats.org/officeDocument/2006/relationships/hyperlink"/><Relationship Id="rId27" Target="../media/image26.jpeg" Type="http://schemas.openxmlformats.org/officeDocument/2006/relationships/image"/><Relationship Id="rId28" Target="https://www.moshkovits-reading-english.co.il" TargetMode="External" Type="http://schemas.openxmlformats.org/officeDocument/2006/relationships/hyperlink"/><Relationship Id="rId29" Target="../media/image27.png" Type="http://schemas.openxmlformats.org/officeDocument/2006/relationships/image"/><Relationship Id="rId3" Target="../media/image2.svg" Type="http://schemas.openxmlformats.org/officeDocument/2006/relationships/image"/><Relationship Id="rId30" Target="https://www.facebook.com/profile.php?id=100063795840911" TargetMode="External" Type="http://schemas.openxmlformats.org/officeDocument/2006/relationships/hyperlink"/><Relationship Id="rId31" Target="../media/image28.jpeg" Type="http://schemas.openxmlformats.org/officeDocument/2006/relationships/image"/><Relationship Id="rId32" Target="https://sharoni.net" TargetMode="External" Type="http://schemas.openxmlformats.org/officeDocument/2006/relationships/hyperlink"/><Relationship Id="rId33" Target="../media/image29.png" Type="http://schemas.openxmlformats.org/officeDocument/2006/relationships/image"/><Relationship Id="rId34" Target="https://bruriainsights.blogspot.com" TargetMode="External" Type="http://schemas.openxmlformats.org/officeDocument/2006/relationships/hyperlink"/><Relationship Id="rId35" Target="../media/image30.png" Type="http://schemas.openxmlformats.org/officeDocument/2006/relationships/image"/><Relationship Id="rId36" Target="http://www.anglitanglit.com" TargetMode="External" Type="http://schemas.openxmlformats.org/officeDocument/2006/relationships/hyperlink"/><Relationship Id="rId37" Target="../media/image31.jpeg" Type="http://schemas.openxmlformats.org/officeDocument/2006/relationships/image"/><Relationship Id="rId38" Target="https://www.monsterspeak.com" TargetMode="External" Type="http://schemas.openxmlformats.org/officeDocument/2006/relationships/hyperlink"/><Relationship Id="rId39" Target="../media/image32.png" Type="http://schemas.openxmlformats.org/officeDocument/2006/relationships/image"/><Relationship Id="rId4" Target="../media/image3.png" Type="http://schemas.openxmlformats.org/officeDocument/2006/relationships/image"/><Relationship Id="rId40" Target="https://www.facebook.com/groups/986378781401938" TargetMode="External" Type="http://schemas.openxmlformats.org/officeDocument/2006/relationships/hyperlink"/><Relationship Id="rId41" Target="../media/image33.png" Type="http://schemas.openxmlformats.org/officeDocument/2006/relationships/image"/><Relationship Id="rId42" Target="http://playstage.co.il" TargetMode="External" Type="http://schemas.openxmlformats.org/officeDocument/2006/relationships/hyperlink"/><Relationship Id="rId43" Target="../media/image34.png" Type="http://schemas.openxmlformats.org/officeDocument/2006/relationships/image"/><Relationship Id="rId44" Target="../media/image35.svg" Type="http://schemas.openxmlformats.org/officeDocument/2006/relationships/image"/><Relationship Id="rId45" Target="../media/image37.jpeg" Type="http://schemas.openxmlformats.org/officeDocument/2006/relationships/image"/><Relationship Id="rId46" Target="https://susangal.com" TargetMode="External" Type="http://schemas.openxmlformats.org/officeDocument/2006/relationships/hyperlink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9.pn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https://www.debbiebanglit.com" TargetMode="External" Type="http://schemas.openxmlformats.org/officeDocument/2006/relationships/hyperlink"/><Relationship Id="rId17" Target="../media/image31.jpeg" Type="http://schemas.openxmlformats.org/officeDocument/2006/relationships/image"/><Relationship Id="rId18" Target="mailto:limorgut1@yahoo.com" TargetMode="External" Type="http://schemas.openxmlformats.org/officeDocument/2006/relationships/hyperlink"/><Relationship Id="rId19" Target="../media/image20.png" Type="http://schemas.openxmlformats.org/officeDocument/2006/relationships/image"/><Relationship Id="rId2" Target="../media/image1.png" Type="http://schemas.openxmlformats.org/officeDocument/2006/relationships/image"/><Relationship Id="rId20" Target="https://funglish.club" TargetMode="External" Type="http://schemas.openxmlformats.org/officeDocument/2006/relationships/hyperlink"/><Relationship Id="rId21" Target="../media/image21.png" Type="http://schemas.openxmlformats.org/officeDocument/2006/relationships/image"/><Relationship Id="rId22" Target="http://www.noamenashe.co.il" TargetMode="External" Type="http://schemas.openxmlformats.org/officeDocument/2006/relationships/hyperlink"/><Relationship Id="rId23" Target="../media/image22.png" Type="http://schemas.openxmlformats.org/officeDocument/2006/relationships/image"/><Relationship Id="rId24" Target="https://wizkids.co.il" TargetMode="External" Type="http://schemas.openxmlformats.org/officeDocument/2006/relationships/hyperlink"/><Relationship Id="rId25" Target="../media/image23.png" Type="http://schemas.openxmlformats.org/officeDocument/2006/relationships/image"/><Relationship Id="rId26" Target="https://www.tovladaat.co.il/page/%D7%94%D7%9E%D7%9C%D7%A6%D7%95%D7%AA" TargetMode="External" Type="http://schemas.openxmlformats.org/officeDocument/2006/relationships/hyperlink"/><Relationship Id="rId27" Target="../media/image24.png" Type="http://schemas.openxmlformats.org/officeDocument/2006/relationships/image"/><Relationship Id="rId28" Target="https://www.ecb.co.il" TargetMode="External" Type="http://schemas.openxmlformats.org/officeDocument/2006/relationships/hyperlink"/><Relationship Id="rId29" Target="../media/image25.png" Type="http://schemas.openxmlformats.org/officeDocument/2006/relationships/image"/><Relationship Id="rId3" Target="../media/image2.svg" Type="http://schemas.openxmlformats.org/officeDocument/2006/relationships/image"/><Relationship Id="rId30" Target="http://bit.ly/stavgames" TargetMode="External" Type="http://schemas.openxmlformats.org/officeDocument/2006/relationships/hyperlink"/><Relationship Id="rId31" Target="../media/image26.jpeg" Type="http://schemas.openxmlformats.org/officeDocument/2006/relationships/image"/><Relationship Id="rId32" Target="https://www.moshkovits-reading-english.co.il" TargetMode="External" Type="http://schemas.openxmlformats.org/officeDocument/2006/relationships/hyperlink"/><Relationship Id="rId33" Target="../media/image27.png" Type="http://schemas.openxmlformats.org/officeDocument/2006/relationships/image"/><Relationship Id="rId34" Target="https://www.facebook.com/profile.php?id=100063795840911" TargetMode="External" Type="http://schemas.openxmlformats.org/officeDocument/2006/relationships/hyperlink"/><Relationship Id="rId35" Target="../media/image28.jpeg" Type="http://schemas.openxmlformats.org/officeDocument/2006/relationships/image"/><Relationship Id="rId36" Target="https://sharoni.net" TargetMode="External" Type="http://schemas.openxmlformats.org/officeDocument/2006/relationships/hyperlink"/><Relationship Id="rId37" Target="../media/image29.png" Type="http://schemas.openxmlformats.org/officeDocument/2006/relationships/image"/><Relationship Id="rId38" Target="https://bruriainsights.blogspot.com" TargetMode="External" Type="http://schemas.openxmlformats.org/officeDocument/2006/relationships/hyperlink"/><Relationship Id="rId39" Target="../media/image30.png" Type="http://schemas.openxmlformats.org/officeDocument/2006/relationships/image"/><Relationship Id="rId4" Target="../media/image3.png" Type="http://schemas.openxmlformats.org/officeDocument/2006/relationships/image"/><Relationship Id="rId40" Target="http://www.anglitanglit.com" TargetMode="External" Type="http://schemas.openxmlformats.org/officeDocument/2006/relationships/hyperlink"/><Relationship Id="rId41" Target="../media/image38.png" Type="http://schemas.openxmlformats.org/officeDocument/2006/relationships/image"/><Relationship Id="rId42" Target="https://www.tovladaat.co.il" TargetMode="External" Type="http://schemas.openxmlformats.org/officeDocument/2006/relationships/hyperlink"/><Relationship Id="rId43" Target="../media/image32.png" Type="http://schemas.openxmlformats.org/officeDocument/2006/relationships/image"/><Relationship Id="rId44" Target="https://www.facebook.com/groups/986378781401938" TargetMode="External" Type="http://schemas.openxmlformats.org/officeDocument/2006/relationships/hyperlink"/><Relationship Id="rId45" Target="../media/image33.png" Type="http://schemas.openxmlformats.org/officeDocument/2006/relationships/image"/><Relationship Id="rId46" Target="http://playstage.co.il" TargetMode="External" Type="http://schemas.openxmlformats.org/officeDocument/2006/relationships/hyperlink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14" Target="../media/image45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4815" y="-66408"/>
            <a:ext cx="8276753" cy="2659546"/>
            <a:chOff x="0" y="0"/>
            <a:chExt cx="49728119" cy="15979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728118" cy="15979000"/>
            </a:xfrm>
            <a:custGeom>
              <a:avLst/>
              <a:gdLst/>
              <a:ahLst/>
              <a:cxnLst/>
              <a:rect r="r" b="b" t="t" l="l"/>
              <a:pathLst>
                <a:path h="15979000" w="49728118">
                  <a:moveTo>
                    <a:pt x="0" y="0"/>
                  </a:moveTo>
                  <a:lnTo>
                    <a:pt x="49728118" y="0"/>
                  </a:lnTo>
                  <a:lnTo>
                    <a:pt x="49728118" y="15979000"/>
                  </a:lnTo>
                  <a:lnTo>
                    <a:pt x="0" y="15979000"/>
                  </a:lnTo>
                  <a:close/>
                </a:path>
              </a:pathLst>
            </a:custGeom>
            <a:solidFill>
              <a:srgbClr val="B1DE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2526" y="1818322"/>
            <a:ext cx="443474" cy="44347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C9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5805" y="174307"/>
            <a:ext cx="1436607" cy="1594416"/>
            <a:chOff x="0" y="0"/>
            <a:chExt cx="1098068" cy="12186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35805" y="2016880"/>
            <a:ext cx="561858" cy="5618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BCE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588915" y="394652"/>
            <a:ext cx="5030595" cy="60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3462">
                <a:solidFill>
                  <a:srgbClr val="ED1480"/>
                </a:solidFill>
                <a:latin typeface="Aristotelica Pro Bold"/>
              </a:rPr>
              <a:t>Super Creative Teachers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48693" y="944983"/>
            <a:ext cx="2819374" cy="67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5"/>
              </a:lnSpc>
            </a:pPr>
            <a:r>
              <a:rPr lang="en-US" sz="3925">
                <a:solidFill>
                  <a:srgbClr val="ED1480"/>
                </a:solidFill>
                <a:latin typeface="Aristotelica Pro Bold"/>
              </a:rPr>
              <a:t>Conference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601568" y="816335"/>
            <a:ext cx="670075" cy="743681"/>
            <a:chOff x="0" y="0"/>
            <a:chExt cx="1098068" cy="121868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751184" y="1233002"/>
            <a:ext cx="1110754" cy="1232768"/>
            <a:chOff x="0" y="0"/>
            <a:chExt cx="1098068" cy="12186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360310" y="1596997"/>
            <a:ext cx="996142" cy="996142"/>
            <a:chOff x="0" y="0"/>
            <a:chExt cx="1328189" cy="132818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328189" cy="1328189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4041" lIns="4041" bIns="4041" rIns="4041"/>
              <a:lstStyle/>
              <a:p>
                <a:pPr algn="ctr">
                  <a:lnSpc>
                    <a:spcPts val="22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241297" y="232418"/>
              <a:ext cx="853202" cy="853202"/>
            </a:xfrm>
            <a:custGeom>
              <a:avLst/>
              <a:gdLst/>
              <a:ahLst/>
              <a:cxnLst/>
              <a:rect r="r" b="b" t="t" l="l"/>
              <a:pathLst>
                <a:path h="853202" w="853202">
                  <a:moveTo>
                    <a:pt x="0" y="0"/>
                  </a:moveTo>
                  <a:lnTo>
                    <a:pt x="853202" y="0"/>
                  </a:lnTo>
                  <a:lnTo>
                    <a:pt x="853202" y="853202"/>
                  </a:lnTo>
                  <a:lnTo>
                    <a:pt x="0" y="85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true" flipV="false" rot="0">
              <a:off x="981908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true" flipV="false" rot="-202922">
              <a:off x="1042047" y="730573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77969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5" y="0"/>
                  </a:lnTo>
                  <a:lnTo>
                    <a:pt x="192235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45179" y="70065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6" y="0"/>
                  </a:lnTo>
                  <a:lnTo>
                    <a:pt x="192236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-395755">
              <a:off x="324208" y="299016"/>
              <a:ext cx="473250" cy="604793"/>
            </a:xfrm>
            <a:custGeom>
              <a:avLst/>
              <a:gdLst/>
              <a:ahLst/>
              <a:cxnLst/>
              <a:rect r="r" b="b" t="t" l="l"/>
              <a:pathLst>
                <a:path h="604793" w="473250">
                  <a:moveTo>
                    <a:pt x="0" y="0"/>
                  </a:moveTo>
                  <a:lnTo>
                    <a:pt x="473251" y="0"/>
                  </a:lnTo>
                  <a:lnTo>
                    <a:pt x="473251" y="604793"/>
                  </a:lnTo>
                  <a:lnTo>
                    <a:pt x="0" y="60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238873" y="1040934"/>
              <a:ext cx="850443" cy="2278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"/>
                </a:lnSpc>
              </a:pPr>
              <a:r>
                <a:rPr lang="en-US" sz="282" spc="64">
                  <a:solidFill>
                    <a:srgbClr val="4DA3DF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5316" y="23918"/>
              <a:ext cx="1217557" cy="668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2" spc="64">
                  <a:solidFill>
                    <a:srgbClr val="ED117F"/>
                  </a:solidFill>
                  <a:latin typeface="Aristotelica Pro Bold"/>
                </a:rPr>
                <a:t>Super Creative Teachers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-395755">
            <a:off x="278372" y="577789"/>
            <a:ext cx="955255" cy="1220774"/>
          </a:xfrm>
          <a:custGeom>
            <a:avLst/>
            <a:gdLst/>
            <a:ahLst/>
            <a:cxnLst/>
            <a:rect r="r" b="b" t="t" l="l"/>
            <a:pathLst>
              <a:path h="1220774" w="955255">
                <a:moveTo>
                  <a:pt x="0" y="0"/>
                </a:moveTo>
                <a:lnTo>
                  <a:pt x="955256" y="0"/>
                </a:lnTo>
                <a:lnTo>
                  <a:pt x="955256" y="1220774"/>
                </a:lnTo>
                <a:lnTo>
                  <a:pt x="0" y="1220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481536" y="4326299"/>
            <a:ext cx="4548772" cy="959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3462" u="sng">
                <a:solidFill>
                  <a:srgbClr val="ED1480"/>
                </a:solidFill>
                <a:latin typeface="Aristotelica Pro Bold"/>
                <a:hlinkClick r:id="rId8" tooltip="https://forms.gle/7hwAn7kvEBCBSWqD6"/>
              </a:rPr>
              <a:t>Click/ Scan to register</a:t>
            </a:r>
          </a:p>
          <a:p>
            <a:pPr algn="ctr">
              <a:lnSpc>
                <a:spcPts val="2746"/>
              </a:lnSpc>
            </a:pPr>
            <a:r>
              <a:rPr lang="en-US" sz="1962" u="sng">
                <a:solidFill>
                  <a:srgbClr val="ED1480"/>
                </a:solidFill>
                <a:latin typeface="Aristotelica Pro Bold"/>
                <a:hlinkClick r:id="rId9" tooltip="https://forms.gle/7hwAn7kvEBCBSWqD6"/>
              </a:rPr>
              <a:t>Conference fee 180 NIS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6030308" y="4169068"/>
            <a:ext cx="1000264" cy="1000264"/>
            <a:chOff x="0" y="0"/>
            <a:chExt cx="1333685" cy="133368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333685" cy="1333685"/>
            </a:xfrm>
            <a:custGeom>
              <a:avLst/>
              <a:gdLst/>
              <a:ahLst/>
              <a:cxnLst/>
              <a:rect r="r" b="b" t="t" l="l"/>
              <a:pathLst>
                <a:path h="1333685" w="1333685">
                  <a:moveTo>
                    <a:pt x="0" y="0"/>
                  </a:moveTo>
                  <a:lnTo>
                    <a:pt x="1333685" y="0"/>
                  </a:lnTo>
                  <a:lnTo>
                    <a:pt x="1333685" y="1333685"/>
                  </a:lnTo>
                  <a:lnTo>
                    <a:pt x="0" y="1333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-659610" y="9132631"/>
            <a:ext cx="2387745" cy="2650034"/>
            <a:chOff x="0" y="0"/>
            <a:chExt cx="1098068" cy="1218688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5098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786595" y="8515976"/>
            <a:ext cx="2558952" cy="2840047"/>
            <a:chOff x="0" y="0"/>
            <a:chExt cx="1098068" cy="121868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>
                <a:alpha val="35686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6327247" y="7157890"/>
            <a:ext cx="1888791" cy="2096270"/>
            <a:chOff x="0" y="0"/>
            <a:chExt cx="1098068" cy="121868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43922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47" id="47">
            <a:hlinkClick r:id="rId13" tooltip="https://forms.gle/7hwAn7kvEBCBSWqD6"/>
          </p:cNvPr>
          <p:cNvSpPr/>
          <p:nvPr/>
        </p:nvSpPr>
        <p:spPr>
          <a:xfrm flipH="true" flipV="false" rot="0">
            <a:off x="1026303" y="4669199"/>
            <a:ext cx="616019" cy="588435"/>
          </a:xfrm>
          <a:custGeom>
            <a:avLst/>
            <a:gdLst/>
            <a:ahLst/>
            <a:cxnLst/>
            <a:rect r="r" b="b" t="t" l="l"/>
            <a:pathLst>
              <a:path h="588435" w="616019">
                <a:moveTo>
                  <a:pt x="616019" y="0"/>
                </a:moveTo>
                <a:lnTo>
                  <a:pt x="0" y="0"/>
                </a:lnTo>
                <a:lnTo>
                  <a:pt x="0" y="588436"/>
                </a:lnTo>
                <a:lnTo>
                  <a:pt x="616019" y="588436"/>
                </a:lnTo>
                <a:lnTo>
                  <a:pt x="616019" y="0"/>
                </a:lnTo>
                <a:close/>
              </a:path>
            </a:pathLst>
          </a:custGeom>
          <a:blipFill>
            <a:blip r:embed="rId12"/>
            <a:stretch>
              <a:fillRect l="-1598" t="-2631" r="0" b="-3729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939281" y="8662143"/>
            <a:ext cx="657574" cy="657574"/>
          </a:xfrm>
          <a:custGeom>
            <a:avLst/>
            <a:gdLst/>
            <a:ahLst/>
            <a:cxnLst/>
            <a:rect r="r" b="b" t="t" l="l"/>
            <a:pathLst>
              <a:path h="657574" w="657574">
                <a:moveTo>
                  <a:pt x="0" y="0"/>
                </a:moveTo>
                <a:lnTo>
                  <a:pt x="657574" y="0"/>
                </a:lnTo>
                <a:lnTo>
                  <a:pt x="657574" y="657574"/>
                </a:lnTo>
                <a:lnTo>
                  <a:pt x="0" y="6575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127544" y="9213361"/>
            <a:ext cx="569205" cy="503747"/>
          </a:xfrm>
          <a:custGeom>
            <a:avLst/>
            <a:gdLst/>
            <a:ahLst/>
            <a:cxnLst/>
            <a:rect r="r" b="b" t="t" l="l"/>
            <a:pathLst>
              <a:path h="503747" w="569205">
                <a:moveTo>
                  <a:pt x="0" y="0"/>
                </a:moveTo>
                <a:lnTo>
                  <a:pt x="569205" y="0"/>
                </a:lnTo>
                <a:lnTo>
                  <a:pt x="569205" y="503746"/>
                </a:lnTo>
                <a:lnTo>
                  <a:pt x="0" y="5037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334313" y="2605442"/>
            <a:ext cx="4891375" cy="1635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034">
                <a:solidFill>
                  <a:srgbClr val="ED1480"/>
                </a:solidFill>
                <a:latin typeface="Aristotelica Pro Bold"/>
              </a:rPr>
              <a:t>1/08/23     Tuesday</a:t>
            </a:r>
          </a:p>
          <a:p>
            <a:pPr algn="ctr">
              <a:lnSpc>
                <a:spcPts val="5159"/>
              </a:lnSpc>
            </a:pPr>
            <a:r>
              <a:rPr lang="en-US" sz="3034">
                <a:solidFill>
                  <a:srgbClr val="ED1480"/>
                </a:solidFill>
                <a:latin typeface="Aristotelica Pro Bold"/>
              </a:rPr>
              <a:t>12:00-16:00 Kfar-Saba</a:t>
            </a:r>
          </a:p>
          <a:p>
            <a:pPr algn="ctr">
              <a:lnSpc>
                <a:spcPts val="2625"/>
              </a:lnSpc>
            </a:pPr>
            <a:r>
              <a:rPr lang="en-US" sz="1544">
                <a:solidFill>
                  <a:srgbClr val="ED1480"/>
                </a:solidFill>
                <a:cs typeface="Aristotelica Pro Bold"/>
              </a:rPr>
              <a:t>אשכול פיס כפר סבא הגליל 65 פינת בן יהודה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412146" y="10113797"/>
            <a:ext cx="2895949" cy="307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6"/>
              </a:lnSpc>
            </a:pPr>
            <a:r>
              <a:rPr lang="en-US" sz="1762">
                <a:solidFill>
                  <a:srgbClr val="ED1480"/>
                </a:solidFill>
                <a:latin typeface="Aristotelica Pro Bold"/>
              </a:rPr>
              <a:t>Noa Arazi- 054-2372180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40571" y="5325436"/>
            <a:ext cx="6931072" cy="366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Hilli Zavaro - Gamification and AI in the Classroom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Sharon Peleg - Reading Correction in the classroom - 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Wor﻿kshop / Room no 1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Dr. Tammy Landau and Suzan Gale - Teaching English to pupils with Learning Difficulties: myths and tips.-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Keren Yerushalmi - English Literature for Junior High - </a:t>
            </a:r>
            <a:r>
              <a:rPr lang="en-US" sz="1490">
                <a:solidFill>
                  <a:srgbClr val="ED117F"/>
                </a:solidFill>
                <a:latin typeface="Aristotelica Pro Bold"/>
              </a:rPr>
              <a:t>W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orkshop / Room no 2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Bruria Greenboim - Growth mindset in the ell classroom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Noa Menashe -                                                      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      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Ilana Mishan - Read and Write Right  - 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Workshop / Room no 1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Yael Lev - Gamification in the classroom - 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Workshop / Room no 2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Rotem Gamliel                                                           - 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Workshop / Room no 1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Chameleon AI Teacher Platform for Junior High School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</a:t>
            </a:r>
          </a:p>
          <a:p>
            <a:pPr>
              <a:lnSpc>
                <a:spcPts val="2608"/>
              </a:lnSpc>
            </a:pPr>
          </a:p>
        </p:txBody>
      </p:sp>
      <p:sp>
        <p:nvSpPr>
          <p:cNvPr name="TextBox 53" id="53"/>
          <p:cNvSpPr txBox="true"/>
          <p:nvPr/>
        </p:nvSpPr>
        <p:spPr>
          <a:xfrm rot="0">
            <a:off x="586084" y="8865048"/>
            <a:ext cx="4732554" cy="249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16"/>
              </a:lnSpc>
            </a:pPr>
            <a:r>
              <a:rPr lang="en-US" sz="1440">
                <a:solidFill>
                  <a:srgbClr val="ED1480"/>
                </a:solidFill>
                <a:latin typeface="Aristotelica Pro Bold"/>
              </a:rPr>
              <a:t>Enjoy complimentary coffee, drinks, and snacks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86084" y="9321624"/>
            <a:ext cx="4732554" cy="249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16"/>
              </a:lnSpc>
            </a:pPr>
            <a:r>
              <a:rPr lang="en-US" sz="1440">
                <a:solidFill>
                  <a:srgbClr val="ED1480"/>
                </a:solidFill>
                <a:latin typeface="Aristotelica Pro Bold"/>
              </a:rPr>
              <a:t>Stalls with Educational/Learning Materials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1477144">
            <a:off x="3110863" y="9481407"/>
            <a:ext cx="679280" cy="909187"/>
          </a:xfrm>
          <a:custGeom>
            <a:avLst/>
            <a:gdLst/>
            <a:ahLst/>
            <a:cxnLst/>
            <a:rect r="r" b="b" t="t" l="l"/>
            <a:pathLst>
              <a:path h="909187" w="679280">
                <a:moveTo>
                  <a:pt x="0" y="0"/>
                </a:moveTo>
                <a:lnTo>
                  <a:pt x="679280" y="0"/>
                </a:lnTo>
                <a:lnTo>
                  <a:pt x="679280" y="909186"/>
                </a:lnTo>
                <a:lnTo>
                  <a:pt x="0" y="90918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3362" t="-68140" r="-54880" b="-65630"/>
            </a:stretch>
          </a:blipFill>
        </p:spPr>
      </p:sp>
      <p:sp>
        <p:nvSpPr>
          <p:cNvPr name="TextBox 56" id="56"/>
          <p:cNvSpPr txBox="true"/>
          <p:nvPr/>
        </p:nvSpPr>
        <p:spPr>
          <a:xfrm rot="0">
            <a:off x="586084" y="9792390"/>
            <a:ext cx="3137477" cy="249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16"/>
              </a:lnSpc>
            </a:pPr>
            <a:r>
              <a:rPr lang="en-US" sz="1440">
                <a:solidFill>
                  <a:srgbClr val="ED1480"/>
                </a:solidFill>
                <a:latin typeface="Aristotelica Pro Bold"/>
              </a:rPr>
              <a:t>A bag of delightful goodies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913549" y="7193544"/>
            <a:ext cx="2559802" cy="25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1550">
                <a:solidFill>
                  <a:srgbClr val="00609E"/>
                </a:solidFill>
                <a:cs typeface="Felix007"/>
              </a:rPr>
              <a:t>משאלותיה של ילדה עם לקויות למידה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913549" y="8106996"/>
            <a:ext cx="2559802" cy="25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1550">
                <a:solidFill>
                  <a:srgbClr val="00609E"/>
                </a:solidFill>
                <a:cs typeface="Felix007"/>
              </a:rPr>
              <a:t>איך להקים עסק מרוויח בשישה צעדים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4815" y="-66408"/>
            <a:ext cx="8276753" cy="2659546"/>
            <a:chOff x="0" y="0"/>
            <a:chExt cx="49728119" cy="15979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728118" cy="15979000"/>
            </a:xfrm>
            <a:custGeom>
              <a:avLst/>
              <a:gdLst/>
              <a:ahLst/>
              <a:cxnLst/>
              <a:rect r="r" b="b" t="t" l="l"/>
              <a:pathLst>
                <a:path h="15979000" w="49728118">
                  <a:moveTo>
                    <a:pt x="0" y="0"/>
                  </a:moveTo>
                  <a:lnTo>
                    <a:pt x="49728118" y="0"/>
                  </a:lnTo>
                  <a:lnTo>
                    <a:pt x="49728118" y="15979000"/>
                  </a:lnTo>
                  <a:lnTo>
                    <a:pt x="0" y="15979000"/>
                  </a:lnTo>
                  <a:close/>
                </a:path>
              </a:pathLst>
            </a:custGeom>
            <a:solidFill>
              <a:srgbClr val="B1DE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2526" y="1818322"/>
            <a:ext cx="443474" cy="44347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C9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5805" y="174307"/>
            <a:ext cx="1436607" cy="1594416"/>
            <a:chOff x="0" y="0"/>
            <a:chExt cx="1098068" cy="12186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35805" y="2016880"/>
            <a:ext cx="561858" cy="5618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BCE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588915" y="394652"/>
            <a:ext cx="5030595" cy="60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3462">
                <a:solidFill>
                  <a:srgbClr val="ED1480"/>
                </a:solidFill>
                <a:latin typeface="Aristotelica Pro Bold"/>
              </a:rPr>
              <a:t>Super Creative Teachers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48693" y="944983"/>
            <a:ext cx="2819374" cy="67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5"/>
              </a:lnSpc>
            </a:pPr>
            <a:r>
              <a:rPr lang="en-US" sz="3925">
                <a:solidFill>
                  <a:srgbClr val="ED1480"/>
                </a:solidFill>
                <a:latin typeface="Aristotelica Pro Bold"/>
              </a:rPr>
              <a:t>Conference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601568" y="816335"/>
            <a:ext cx="670075" cy="743681"/>
            <a:chOff x="0" y="0"/>
            <a:chExt cx="1098068" cy="121868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751184" y="1233002"/>
            <a:ext cx="1110754" cy="1232768"/>
            <a:chOff x="0" y="0"/>
            <a:chExt cx="1098068" cy="12186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360310" y="1596997"/>
            <a:ext cx="996142" cy="996142"/>
            <a:chOff x="0" y="0"/>
            <a:chExt cx="1328189" cy="132818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328189" cy="1328189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4041" lIns="4041" bIns="4041" rIns="4041"/>
              <a:lstStyle/>
              <a:p>
                <a:pPr algn="ctr">
                  <a:lnSpc>
                    <a:spcPts val="22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241297" y="232418"/>
              <a:ext cx="853202" cy="853202"/>
            </a:xfrm>
            <a:custGeom>
              <a:avLst/>
              <a:gdLst/>
              <a:ahLst/>
              <a:cxnLst/>
              <a:rect r="r" b="b" t="t" l="l"/>
              <a:pathLst>
                <a:path h="853202" w="853202">
                  <a:moveTo>
                    <a:pt x="0" y="0"/>
                  </a:moveTo>
                  <a:lnTo>
                    <a:pt x="853202" y="0"/>
                  </a:lnTo>
                  <a:lnTo>
                    <a:pt x="853202" y="853202"/>
                  </a:lnTo>
                  <a:lnTo>
                    <a:pt x="0" y="85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true" flipV="false" rot="0">
              <a:off x="981908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true" flipV="false" rot="-202922">
              <a:off x="1042047" y="730573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77969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5" y="0"/>
                  </a:lnTo>
                  <a:lnTo>
                    <a:pt x="192235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45179" y="70065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6" y="0"/>
                  </a:lnTo>
                  <a:lnTo>
                    <a:pt x="192236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-395755">
              <a:off x="324208" y="299016"/>
              <a:ext cx="473250" cy="604793"/>
            </a:xfrm>
            <a:custGeom>
              <a:avLst/>
              <a:gdLst/>
              <a:ahLst/>
              <a:cxnLst/>
              <a:rect r="r" b="b" t="t" l="l"/>
              <a:pathLst>
                <a:path h="604793" w="473250">
                  <a:moveTo>
                    <a:pt x="0" y="0"/>
                  </a:moveTo>
                  <a:lnTo>
                    <a:pt x="473251" y="0"/>
                  </a:lnTo>
                  <a:lnTo>
                    <a:pt x="473251" y="604793"/>
                  </a:lnTo>
                  <a:lnTo>
                    <a:pt x="0" y="60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238873" y="1040934"/>
              <a:ext cx="850443" cy="2278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"/>
                </a:lnSpc>
              </a:pPr>
              <a:r>
                <a:rPr lang="en-US" sz="282" spc="64">
                  <a:solidFill>
                    <a:srgbClr val="4DA3DF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5316" y="23918"/>
              <a:ext cx="1217557" cy="668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2" spc="64">
                  <a:solidFill>
                    <a:srgbClr val="ED117F"/>
                  </a:solidFill>
                  <a:latin typeface="Aristotelica Pro Bold"/>
                </a:rPr>
                <a:t>Super Creative Teachers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-395755">
            <a:off x="278372" y="577789"/>
            <a:ext cx="955255" cy="1220774"/>
          </a:xfrm>
          <a:custGeom>
            <a:avLst/>
            <a:gdLst/>
            <a:ahLst/>
            <a:cxnLst/>
            <a:rect r="r" b="b" t="t" l="l"/>
            <a:pathLst>
              <a:path h="1220774" w="955255">
                <a:moveTo>
                  <a:pt x="0" y="0"/>
                </a:moveTo>
                <a:lnTo>
                  <a:pt x="955256" y="0"/>
                </a:lnTo>
                <a:lnTo>
                  <a:pt x="955256" y="1220774"/>
                </a:lnTo>
                <a:lnTo>
                  <a:pt x="0" y="1220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-659610" y="9132631"/>
            <a:ext cx="2387745" cy="2650034"/>
            <a:chOff x="0" y="0"/>
            <a:chExt cx="1098068" cy="121868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5098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786595" y="8515976"/>
            <a:ext cx="2558952" cy="2840047"/>
            <a:chOff x="0" y="0"/>
            <a:chExt cx="1098068" cy="1218688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>
                <a:alpha val="35686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327247" y="7157890"/>
            <a:ext cx="1888791" cy="2096270"/>
            <a:chOff x="0" y="0"/>
            <a:chExt cx="1098068" cy="121868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43922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5508378" y="8515976"/>
            <a:ext cx="657574" cy="657574"/>
          </a:xfrm>
          <a:custGeom>
            <a:avLst/>
            <a:gdLst/>
            <a:ahLst/>
            <a:cxnLst/>
            <a:rect r="r" b="b" t="t" l="l"/>
            <a:pathLst>
              <a:path h="657574" w="657574">
                <a:moveTo>
                  <a:pt x="0" y="0"/>
                </a:moveTo>
                <a:lnTo>
                  <a:pt x="657574" y="0"/>
                </a:lnTo>
                <a:lnTo>
                  <a:pt x="657574" y="657574"/>
                </a:lnTo>
                <a:lnTo>
                  <a:pt x="0" y="6575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4948213" y="9091932"/>
            <a:ext cx="569205" cy="503747"/>
          </a:xfrm>
          <a:custGeom>
            <a:avLst/>
            <a:gdLst/>
            <a:ahLst/>
            <a:cxnLst/>
            <a:rect r="r" b="b" t="t" l="l"/>
            <a:pathLst>
              <a:path h="503747" w="569205">
                <a:moveTo>
                  <a:pt x="0" y="0"/>
                </a:moveTo>
                <a:lnTo>
                  <a:pt x="569206" y="0"/>
                </a:lnTo>
                <a:lnTo>
                  <a:pt x="569206" y="503747"/>
                </a:lnTo>
                <a:lnTo>
                  <a:pt x="0" y="5037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334313" y="2605442"/>
            <a:ext cx="4891375" cy="163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034">
                <a:solidFill>
                  <a:srgbClr val="ED1480"/>
                </a:solidFill>
                <a:latin typeface="Aristotelica Pro Bold"/>
              </a:rPr>
              <a:t>1/08/23     Tuesday</a:t>
            </a:r>
          </a:p>
          <a:p>
            <a:pPr algn="ctr">
              <a:lnSpc>
                <a:spcPts val="5159"/>
              </a:lnSpc>
            </a:pPr>
            <a:r>
              <a:rPr lang="en-US" sz="3034">
                <a:solidFill>
                  <a:srgbClr val="ED1480"/>
                </a:solidFill>
                <a:latin typeface="Aristotelica Pro Bold"/>
              </a:rPr>
              <a:t>12:00-16:00 Kfar-Saba</a:t>
            </a:r>
          </a:p>
          <a:p>
            <a:pPr algn="ctr">
              <a:lnSpc>
                <a:spcPts val="2625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312526" y="4421549"/>
            <a:ext cx="6931072" cy="3665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Hilli Zavaro - Gamification and AI in the Classroom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Sharon Peleg - Reading Correction in the classroom - 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Wor﻿kshop / Room no 1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Dr. Tammy Landau and Suzan Gale - Teaching English to pupils with Learning Difficulties: myths and tips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Keren Yerushalmi - English Literature for Junior High - </a:t>
            </a:r>
            <a:r>
              <a:rPr lang="en-US" sz="1490">
                <a:solidFill>
                  <a:srgbClr val="ED117F"/>
                </a:solidFill>
                <a:latin typeface="Aristotelica Pro Bold"/>
              </a:rPr>
              <a:t>W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orkshop / Room no 2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Bruria Greenboim - Growth mindset in the ell classroom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Noa Menashe -                                                      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      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Ilana Mishan - Read and Write Right  - 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Workshop / Room no 1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Yael Lev - Gamification in the classroom - 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Workshop / Room no 2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Rotem Gamliel                                                          - </a:t>
            </a:r>
            <a:r>
              <a:rPr lang="en-US" sz="1490">
                <a:solidFill>
                  <a:srgbClr val="ED1480"/>
                </a:solidFill>
                <a:latin typeface="Aristotelica Pro Bold"/>
              </a:rPr>
              <a:t>Workshop / Room no 1</a:t>
            </a:r>
          </a:p>
          <a:p>
            <a:pPr marL="321805" indent="-160902" lvl="1">
              <a:lnSpc>
                <a:spcPts val="2444"/>
              </a:lnSpc>
              <a:buFont typeface="Arial"/>
              <a:buChar char="•"/>
            </a:pPr>
            <a:r>
              <a:rPr lang="en-US" sz="1490">
                <a:solidFill>
                  <a:srgbClr val="00609E"/>
                </a:solidFill>
                <a:latin typeface="Aristotelica Pro Bold"/>
              </a:rPr>
              <a:t>Chameleon AI Teacher Platform for Junior High School - </a:t>
            </a:r>
            <a:r>
              <a:rPr lang="en-US" sz="1490">
                <a:solidFill>
                  <a:srgbClr val="B2DC34"/>
                </a:solidFill>
                <a:latin typeface="Aristotelica Pro Bold"/>
              </a:rPr>
              <a:t>Lecture / Auditorium</a:t>
            </a:r>
          </a:p>
          <a:p>
            <a:pPr>
              <a:lnSpc>
                <a:spcPts val="2608"/>
              </a:lnSpc>
            </a:pPr>
          </a:p>
        </p:txBody>
      </p:sp>
      <p:sp>
        <p:nvSpPr>
          <p:cNvPr name="TextBox 48" id="48"/>
          <p:cNvSpPr txBox="true"/>
          <p:nvPr/>
        </p:nvSpPr>
        <p:spPr>
          <a:xfrm rot="0">
            <a:off x="775824" y="8709357"/>
            <a:ext cx="4732554" cy="30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36"/>
              </a:lnSpc>
            </a:pPr>
            <a:r>
              <a:rPr lang="en-US" sz="1740">
                <a:solidFill>
                  <a:srgbClr val="ED1480"/>
                </a:solidFill>
                <a:latin typeface="Aristotelica Pro Bold"/>
              </a:rPr>
              <a:t>Enjoy complimentary coffee, drinks, and snacks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75824" y="9165933"/>
            <a:ext cx="4732554" cy="30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36"/>
              </a:lnSpc>
            </a:pPr>
            <a:r>
              <a:rPr lang="en-US" sz="1740">
                <a:solidFill>
                  <a:srgbClr val="ED1480"/>
                </a:solidFill>
                <a:latin typeface="Aristotelica Pro Bold"/>
              </a:rPr>
              <a:t>Stalls with Educational/Learning Materials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1477144">
            <a:off x="3518670" y="9374817"/>
            <a:ext cx="679280" cy="909187"/>
          </a:xfrm>
          <a:custGeom>
            <a:avLst/>
            <a:gdLst/>
            <a:ahLst/>
            <a:cxnLst/>
            <a:rect r="r" b="b" t="t" l="l"/>
            <a:pathLst>
              <a:path h="909187" w="679280">
                <a:moveTo>
                  <a:pt x="0" y="0"/>
                </a:moveTo>
                <a:lnTo>
                  <a:pt x="679279" y="0"/>
                </a:lnTo>
                <a:lnTo>
                  <a:pt x="679279" y="909186"/>
                </a:lnTo>
                <a:lnTo>
                  <a:pt x="0" y="9091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3362" t="-68140" r="-54880" b="-6563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775824" y="9636699"/>
            <a:ext cx="3137477" cy="30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36"/>
              </a:lnSpc>
            </a:pPr>
            <a:r>
              <a:rPr lang="en-US" sz="1740">
                <a:solidFill>
                  <a:srgbClr val="ED1480"/>
                </a:solidFill>
                <a:latin typeface="Aristotelica Pro Bold"/>
              </a:rPr>
              <a:t>A bag of delightful goodies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885503" y="6289657"/>
            <a:ext cx="2559802" cy="25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1550">
                <a:solidFill>
                  <a:srgbClr val="00609E"/>
                </a:solidFill>
                <a:cs typeface="Felix007"/>
              </a:rPr>
              <a:t>משאלותיה של ילדה עם לקויות למידה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885503" y="7203109"/>
            <a:ext cx="2559802" cy="25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1550">
                <a:solidFill>
                  <a:srgbClr val="00609E"/>
                </a:solidFill>
                <a:cs typeface="Felix007"/>
              </a:rPr>
              <a:t>איך להקים עסק מרוויח בשישה צעדים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0633" y="-52158"/>
            <a:ext cx="8276753" cy="2659546"/>
            <a:chOff x="0" y="0"/>
            <a:chExt cx="49728119" cy="15979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728118" cy="15979000"/>
            </a:xfrm>
            <a:custGeom>
              <a:avLst/>
              <a:gdLst/>
              <a:ahLst/>
              <a:cxnLst/>
              <a:rect r="r" b="b" t="t" l="l"/>
              <a:pathLst>
                <a:path h="15979000" w="49728118">
                  <a:moveTo>
                    <a:pt x="0" y="0"/>
                  </a:moveTo>
                  <a:lnTo>
                    <a:pt x="49728118" y="0"/>
                  </a:lnTo>
                  <a:lnTo>
                    <a:pt x="49728118" y="15979000"/>
                  </a:lnTo>
                  <a:lnTo>
                    <a:pt x="0" y="15979000"/>
                  </a:lnTo>
                  <a:close/>
                </a:path>
              </a:pathLst>
            </a:custGeom>
            <a:solidFill>
              <a:srgbClr val="B1DE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2526" y="1818322"/>
            <a:ext cx="443474" cy="44347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C9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378" y="188556"/>
            <a:ext cx="1436607" cy="1594416"/>
            <a:chOff x="0" y="0"/>
            <a:chExt cx="1098068" cy="12186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35805" y="2016880"/>
            <a:ext cx="561858" cy="5618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BCE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-1122716">
            <a:off x="-41126" y="282306"/>
            <a:ext cx="1368550" cy="496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2819">
                <a:solidFill>
                  <a:srgbClr val="ED1480"/>
                </a:solidFill>
                <a:latin typeface="Aristotelica Pro Bold"/>
              </a:rPr>
              <a:t>Stands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48693" y="944983"/>
            <a:ext cx="2819374" cy="67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5"/>
              </a:lnSpc>
            </a:pPr>
            <a:r>
              <a:rPr lang="en-US" sz="3925">
                <a:solidFill>
                  <a:srgbClr val="ED1480"/>
                </a:solidFill>
                <a:latin typeface="Aristotelica Pro Bold"/>
              </a:rPr>
              <a:t>Conference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601568" y="816335"/>
            <a:ext cx="670075" cy="743681"/>
            <a:chOff x="0" y="0"/>
            <a:chExt cx="1098068" cy="121868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751184" y="1233002"/>
            <a:ext cx="1110754" cy="1232768"/>
            <a:chOff x="0" y="0"/>
            <a:chExt cx="1098068" cy="12186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360310" y="1596997"/>
            <a:ext cx="996142" cy="996142"/>
            <a:chOff x="0" y="0"/>
            <a:chExt cx="1328189" cy="132818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328189" cy="1328189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4041" lIns="4041" bIns="4041" rIns="4041"/>
              <a:lstStyle/>
              <a:p>
                <a:pPr algn="ctr">
                  <a:lnSpc>
                    <a:spcPts val="22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241297" y="232418"/>
              <a:ext cx="853202" cy="853202"/>
            </a:xfrm>
            <a:custGeom>
              <a:avLst/>
              <a:gdLst/>
              <a:ahLst/>
              <a:cxnLst/>
              <a:rect r="r" b="b" t="t" l="l"/>
              <a:pathLst>
                <a:path h="853202" w="853202">
                  <a:moveTo>
                    <a:pt x="0" y="0"/>
                  </a:moveTo>
                  <a:lnTo>
                    <a:pt x="853202" y="0"/>
                  </a:lnTo>
                  <a:lnTo>
                    <a:pt x="853202" y="853202"/>
                  </a:lnTo>
                  <a:lnTo>
                    <a:pt x="0" y="85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true" flipV="false" rot="0">
              <a:off x="981908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true" flipV="false" rot="-202922">
              <a:off x="1042047" y="730573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77969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5" y="0"/>
                  </a:lnTo>
                  <a:lnTo>
                    <a:pt x="192235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45179" y="70065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6" y="0"/>
                  </a:lnTo>
                  <a:lnTo>
                    <a:pt x="192236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-395755">
              <a:off x="324208" y="299016"/>
              <a:ext cx="473250" cy="604793"/>
            </a:xfrm>
            <a:custGeom>
              <a:avLst/>
              <a:gdLst/>
              <a:ahLst/>
              <a:cxnLst/>
              <a:rect r="r" b="b" t="t" l="l"/>
              <a:pathLst>
                <a:path h="604793" w="473250">
                  <a:moveTo>
                    <a:pt x="0" y="0"/>
                  </a:moveTo>
                  <a:lnTo>
                    <a:pt x="473251" y="0"/>
                  </a:lnTo>
                  <a:lnTo>
                    <a:pt x="473251" y="604793"/>
                  </a:lnTo>
                  <a:lnTo>
                    <a:pt x="0" y="60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238873" y="1040934"/>
              <a:ext cx="850443" cy="2278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"/>
                </a:lnSpc>
              </a:pPr>
              <a:r>
                <a:rPr lang="en-US" sz="282" spc="64">
                  <a:solidFill>
                    <a:srgbClr val="4DA3DF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5316" y="23918"/>
              <a:ext cx="1217557" cy="668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2" spc="64">
                  <a:solidFill>
                    <a:srgbClr val="ED117F"/>
                  </a:solidFill>
                  <a:latin typeface="Aristotelica Pro Bold"/>
                </a:rPr>
                <a:t>Super Creative Teachers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-395755">
            <a:off x="352555" y="592039"/>
            <a:ext cx="955255" cy="1220774"/>
          </a:xfrm>
          <a:custGeom>
            <a:avLst/>
            <a:gdLst/>
            <a:ahLst/>
            <a:cxnLst/>
            <a:rect r="r" b="b" t="t" l="l"/>
            <a:pathLst>
              <a:path h="1220774" w="955255">
                <a:moveTo>
                  <a:pt x="0" y="0"/>
                </a:moveTo>
                <a:lnTo>
                  <a:pt x="955255" y="0"/>
                </a:lnTo>
                <a:lnTo>
                  <a:pt x="955255" y="1220774"/>
                </a:lnTo>
                <a:lnTo>
                  <a:pt x="0" y="1220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576850" y="2512138"/>
            <a:ext cx="4406301" cy="1478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2733">
                <a:solidFill>
                  <a:srgbClr val="ED1480"/>
                </a:solidFill>
                <a:latin typeface="Aristotelica Pro Bold"/>
              </a:rPr>
              <a:t>1/08/23     Tuesday</a:t>
            </a:r>
          </a:p>
          <a:p>
            <a:pPr algn="ctr">
              <a:lnSpc>
                <a:spcPts val="4647"/>
              </a:lnSpc>
            </a:pPr>
            <a:r>
              <a:rPr lang="en-US" sz="2733">
                <a:solidFill>
                  <a:srgbClr val="ED1480"/>
                </a:solidFill>
                <a:latin typeface="Aristotelica Pro Bold"/>
              </a:rPr>
              <a:t>12:00-16:00 Kfar-Saba</a:t>
            </a:r>
          </a:p>
          <a:p>
            <a:pPr algn="ctr">
              <a:lnSpc>
                <a:spcPts val="2365"/>
              </a:lnSpc>
            </a:pPr>
            <a:r>
              <a:rPr lang="en-US" sz="1391">
                <a:solidFill>
                  <a:srgbClr val="ED1480"/>
                </a:solidFill>
                <a:cs typeface="Aristotelica Pro Bold"/>
              </a:rPr>
              <a:t>אשכול פיס כפר סבא הגליל 65 פינת בן יהודה 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5693044" y="3609356"/>
            <a:ext cx="363129" cy="446927"/>
          </a:xfrm>
          <a:custGeom>
            <a:avLst/>
            <a:gdLst/>
            <a:ahLst/>
            <a:cxnLst/>
            <a:rect r="r" b="b" t="t" l="l"/>
            <a:pathLst>
              <a:path h="446927" w="363129">
                <a:moveTo>
                  <a:pt x="0" y="0"/>
                </a:moveTo>
                <a:lnTo>
                  <a:pt x="363129" y="0"/>
                </a:lnTo>
                <a:lnTo>
                  <a:pt x="363129" y="446927"/>
                </a:lnTo>
                <a:lnTo>
                  <a:pt x="0" y="4469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10684835">
            <a:off x="170024" y="4394393"/>
            <a:ext cx="428196" cy="428196"/>
          </a:xfrm>
          <a:custGeom>
            <a:avLst/>
            <a:gdLst/>
            <a:ahLst/>
            <a:cxnLst/>
            <a:rect r="r" b="b" t="t" l="l"/>
            <a:pathLst>
              <a:path h="428196" w="428196">
                <a:moveTo>
                  <a:pt x="0" y="0"/>
                </a:moveTo>
                <a:lnTo>
                  <a:pt x="428196" y="0"/>
                </a:lnTo>
                <a:lnTo>
                  <a:pt x="428196" y="428196"/>
                </a:lnTo>
                <a:lnTo>
                  <a:pt x="0" y="428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-1973681" y="8090695"/>
            <a:ext cx="2195790" cy="2436992"/>
            <a:chOff x="0" y="0"/>
            <a:chExt cx="1098068" cy="1218688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5098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103748" y="8652210"/>
            <a:ext cx="2630262" cy="2919190"/>
            <a:chOff x="0" y="0"/>
            <a:chExt cx="1098068" cy="121868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>
                <a:alpha val="35686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6848025" y="7154504"/>
            <a:ext cx="1941425" cy="2154687"/>
            <a:chOff x="0" y="0"/>
            <a:chExt cx="1098068" cy="121868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43922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637507" y="531520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37507" y="6337992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637507" y="5656134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637507" y="5997063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37507" y="7360778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637507" y="7701707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637507" y="8042636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637507" y="838356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37507" y="8724494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637507" y="9065423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637507" y="9406352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637507" y="7019849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637507" y="6678921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>
            <a:hlinkClick r:id="rId14" tooltip="https://www.debbiebanglit.com"/>
          </p:cNvPr>
          <p:cNvSpPr/>
          <p:nvPr/>
        </p:nvSpPr>
        <p:spPr>
          <a:xfrm flipH="false" flipV="false" rot="0">
            <a:off x="384842" y="5011778"/>
            <a:ext cx="551684" cy="303426"/>
          </a:xfrm>
          <a:custGeom>
            <a:avLst/>
            <a:gdLst/>
            <a:ahLst/>
            <a:cxnLst/>
            <a:rect r="r" b="b" t="t" l="l"/>
            <a:pathLst>
              <a:path h="303426" w="551684">
                <a:moveTo>
                  <a:pt x="0" y="0"/>
                </a:moveTo>
                <a:lnTo>
                  <a:pt x="551684" y="0"/>
                </a:lnTo>
                <a:lnTo>
                  <a:pt x="551684" y="303427"/>
                </a:lnTo>
                <a:lnTo>
                  <a:pt x="0" y="3034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61" id="61">
            <a:hlinkClick r:id="rId16" tooltip="https://funglish.club"/>
          </p:cNvPr>
          <p:cNvSpPr/>
          <p:nvPr/>
        </p:nvSpPr>
        <p:spPr>
          <a:xfrm flipH="false" flipV="false" rot="0">
            <a:off x="287319" y="8773795"/>
            <a:ext cx="746730" cy="303426"/>
          </a:xfrm>
          <a:custGeom>
            <a:avLst/>
            <a:gdLst/>
            <a:ahLst/>
            <a:cxnLst/>
            <a:rect r="r" b="b" t="t" l="l"/>
            <a:pathLst>
              <a:path h="303426" w="746730">
                <a:moveTo>
                  <a:pt x="0" y="0"/>
                </a:moveTo>
                <a:lnTo>
                  <a:pt x="746730" y="0"/>
                </a:lnTo>
                <a:lnTo>
                  <a:pt x="746730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62" id="62">
            <a:hlinkClick r:id="rId18" tooltip="http://www.noamenashe.co.il"/>
          </p:cNvPr>
          <p:cNvSpPr/>
          <p:nvPr/>
        </p:nvSpPr>
        <p:spPr>
          <a:xfrm flipH="false" flipV="false" rot="0">
            <a:off x="437355" y="5696547"/>
            <a:ext cx="446659" cy="303426"/>
          </a:xfrm>
          <a:custGeom>
            <a:avLst/>
            <a:gdLst/>
            <a:ahLst/>
            <a:cxnLst/>
            <a:rect r="r" b="b" t="t" l="l"/>
            <a:pathLst>
              <a:path h="303426" w="446659">
                <a:moveTo>
                  <a:pt x="0" y="0"/>
                </a:moveTo>
                <a:lnTo>
                  <a:pt x="446658" y="0"/>
                </a:lnTo>
                <a:lnTo>
                  <a:pt x="446658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63" id="63">
            <a:hlinkClick r:id="rId20" tooltip="https://wizkids.co.il"/>
          </p:cNvPr>
          <p:cNvSpPr/>
          <p:nvPr/>
        </p:nvSpPr>
        <p:spPr>
          <a:xfrm flipH="false" flipV="false" rot="0">
            <a:off x="433114" y="6724621"/>
            <a:ext cx="455139" cy="303426"/>
          </a:xfrm>
          <a:custGeom>
            <a:avLst/>
            <a:gdLst/>
            <a:ahLst/>
            <a:cxnLst/>
            <a:rect r="r" b="b" t="t" l="l"/>
            <a:pathLst>
              <a:path h="303426" w="455139">
                <a:moveTo>
                  <a:pt x="0" y="0"/>
                </a:moveTo>
                <a:lnTo>
                  <a:pt x="455140" y="0"/>
                </a:lnTo>
                <a:lnTo>
                  <a:pt x="455140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64" id="64">
            <a:hlinkClick r:id="rId22" tooltip="https://www.tovladaat.co.il/page/%D7%94%D7%9E%D7%9C%D7%A6%D7%95%D7%AA"/>
          </p:cNvPr>
          <p:cNvSpPr/>
          <p:nvPr/>
        </p:nvSpPr>
        <p:spPr>
          <a:xfrm flipH="false" flipV="false" rot="0">
            <a:off x="508971" y="7091753"/>
            <a:ext cx="303426" cy="261825"/>
          </a:xfrm>
          <a:custGeom>
            <a:avLst/>
            <a:gdLst/>
            <a:ahLst/>
            <a:cxnLst/>
            <a:rect r="r" b="b" t="t" l="l"/>
            <a:pathLst>
              <a:path h="261825" w="303426">
                <a:moveTo>
                  <a:pt x="0" y="0"/>
                </a:moveTo>
                <a:lnTo>
                  <a:pt x="303426" y="0"/>
                </a:lnTo>
                <a:lnTo>
                  <a:pt x="303426" y="261825"/>
                </a:lnTo>
                <a:lnTo>
                  <a:pt x="0" y="26182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-15888"/>
            </a:stretch>
          </a:blipFill>
        </p:spPr>
      </p:sp>
      <p:sp>
        <p:nvSpPr>
          <p:cNvPr name="Freeform 65" id="65">
            <a:hlinkClick r:id="rId24" tooltip="https://www.ecb.co.il"/>
          </p:cNvPr>
          <p:cNvSpPr/>
          <p:nvPr/>
        </p:nvSpPr>
        <p:spPr>
          <a:xfrm flipH="false" flipV="false" rot="0">
            <a:off x="436115" y="7398958"/>
            <a:ext cx="449139" cy="303426"/>
          </a:xfrm>
          <a:custGeom>
            <a:avLst/>
            <a:gdLst/>
            <a:ahLst/>
            <a:cxnLst/>
            <a:rect r="r" b="b" t="t" l="l"/>
            <a:pathLst>
              <a:path h="303426" w="449139">
                <a:moveTo>
                  <a:pt x="0" y="0"/>
                </a:moveTo>
                <a:lnTo>
                  <a:pt x="449139" y="0"/>
                </a:lnTo>
                <a:lnTo>
                  <a:pt x="449139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-24198" r="0" b="-23824"/>
            </a:stretch>
          </a:blipFill>
        </p:spPr>
      </p:sp>
      <p:sp>
        <p:nvSpPr>
          <p:cNvPr name="Freeform 66" id="66">
            <a:hlinkClick r:id="rId26" tooltip="http://bit.ly/stavgames"/>
          </p:cNvPr>
          <p:cNvSpPr/>
          <p:nvPr/>
        </p:nvSpPr>
        <p:spPr>
          <a:xfrm flipH="false" flipV="false" rot="0">
            <a:off x="528059" y="6041673"/>
            <a:ext cx="265251" cy="302261"/>
          </a:xfrm>
          <a:custGeom>
            <a:avLst/>
            <a:gdLst/>
            <a:ahLst/>
            <a:cxnLst/>
            <a:rect r="r" b="b" t="t" l="l"/>
            <a:pathLst>
              <a:path h="302261" w="265251">
                <a:moveTo>
                  <a:pt x="0" y="0"/>
                </a:moveTo>
                <a:lnTo>
                  <a:pt x="265251" y="0"/>
                </a:lnTo>
                <a:lnTo>
                  <a:pt x="265251" y="302260"/>
                </a:lnTo>
                <a:lnTo>
                  <a:pt x="0" y="30226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11003" t="-5912" r="-18535" b="-7764"/>
            </a:stretch>
          </a:blipFill>
        </p:spPr>
      </p:sp>
      <p:sp>
        <p:nvSpPr>
          <p:cNvPr name="Freeform 67" id="67">
            <a:hlinkClick r:id="rId28" tooltip="https://www.moshkovits-reading-english.co.il"/>
          </p:cNvPr>
          <p:cNvSpPr/>
          <p:nvPr/>
        </p:nvSpPr>
        <p:spPr>
          <a:xfrm flipH="false" flipV="false" rot="0">
            <a:off x="368630" y="6375494"/>
            <a:ext cx="584109" cy="303426"/>
          </a:xfrm>
          <a:custGeom>
            <a:avLst/>
            <a:gdLst/>
            <a:ahLst/>
            <a:cxnLst/>
            <a:rect r="r" b="b" t="t" l="l"/>
            <a:pathLst>
              <a:path h="303426" w="584109">
                <a:moveTo>
                  <a:pt x="0" y="0"/>
                </a:moveTo>
                <a:lnTo>
                  <a:pt x="584108" y="0"/>
                </a:lnTo>
                <a:lnTo>
                  <a:pt x="584108" y="303427"/>
                </a:lnTo>
                <a:lnTo>
                  <a:pt x="0" y="30342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68" id="68">
            <a:hlinkClick r:id="rId30" tooltip="https://www.facebook.com/profile.php?id=100063795840911"/>
          </p:cNvPr>
          <p:cNvSpPr/>
          <p:nvPr/>
        </p:nvSpPr>
        <p:spPr>
          <a:xfrm flipH="false" flipV="false" rot="0">
            <a:off x="363883" y="8416686"/>
            <a:ext cx="593602" cy="303426"/>
          </a:xfrm>
          <a:custGeom>
            <a:avLst/>
            <a:gdLst/>
            <a:ahLst/>
            <a:cxnLst/>
            <a:rect r="r" b="b" t="t" l="l"/>
            <a:pathLst>
              <a:path h="303426" w="593602">
                <a:moveTo>
                  <a:pt x="0" y="0"/>
                </a:moveTo>
                <a:lnTo>
                  <a:pt x="593602" y="0"/>
                </a:lnTo>
                <a:lnTo>
                  <a:pt x="593602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69" id="69">
            <a:hlinkClick r:id="rId32" tooltip="https://sharoni.net"/>
          </p:cNvPr>
          <p:cNvSpPr/>
          <p:nvPr/>
        </p:nvSpPr>
        <p:spPr>
          <a:xfrm flipH="false" flipV="false" rot="0">
            <a:off x="368401" y="5352707"/>
            <a:ext cx="584567" cy="303426"/>
          </a:xfrm>
          <a:custGeom>
            <a:avLst/>
            <a:gdLst/>
            <a:ahLst/>
            <a:cxnLst/>
            <a:rect r="r" b="b" t="t" l="l"/>
            <a:pathLst>
              <a:path h="303426" w="584567">
                <a:moveTo>
                  <a:pt x="0" y="0"/>
                </a:moveTo>
                <a:lnTo>
                  <a:pt x="584567" y="0"/>
                </a:lnTo>
                <a:lnTo>
                  <a:pt x="584567" y="303427"/>
                </a:lnTo>
                <a:lnTo>
                  <a:pt x="0" y="303427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70" id="70">
            <a:hlinkClick r:id="rId34" tooltip="https://bruriainsights.blogspot.com"/>
          </p:cNvPr>
          <p:cNvSpPr/>
          <p:nvPr/>
        </p:nvSpPr>
        <p:spPr>
          <a:xfrm flipH="false" flipV="false" rot="0">
            <a:off x="508971" y="9102926"/>
            <a:ext cx="303426" cy="303426"/>
          </a:xfrm>
          <a:custGeom>
            <a:avLst/>
            <a:gdLst/>
            <a:ahLst/>
            <a:cxnLst/>
            <a:rect r="r" b="b" t="t" l="l"/>
            <a:pathLst>
              <a:path h="303426" w="303426">
                <a:moveTo>
                  <a:pt x="0" y="0"/>
                </a:moveTo>
                <a:lnTo>
                  <a:pt x="303426" y="0"/>
                </a:lnTo>
                <a:lnTo>
                  <a:pt x="303426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71" id="71">
            <a:hlinkClick r:id="rId36" tooltip="http://www.anglitanglit.com"/>
          </p:cNvPr>
          <p:cNvSpPr/>
          <p:nvPr/>
        </p:nvSpPr>
        <p:spPr>
          <a:xfrm flipH="false" flipV="false" rot="0">
            <a:off x="331041" y="10134564"/>
            <a:ext cx="659286" cy="289187"/>
          </a:xfrm>
          <a:custGeom>
            <a:avLst/>
            <a:gdLst/>
            <a:ahLst/>
            <a:cxnLst/>
            <a:rect r="r" b="b" t="t" l="l"/>
            <a:pathLst>
              <a:path h="289187" w="659286">
                <a:moveTo>
                  <a:pt x="0" y="0"/>
                </a:moveTo>
                <a:lnTo>
                  <a:pt x="659286" y="0"/>
                </a:lnTo>
                <a:lnTo>
                  <a:pt x="659286" y="289187"/>
                </a:lnTo>
                <a:lnTo>
                  <a:pt x="0" y="28918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grpSp>
        <p:nvGrpSpPr>
          <p:cNvPr name="Group 72" id="72"/>
          <p:cNvGrpSpPr/>
          <p:nvPr/>
        </p:nvGrpSpPr>
        <p:grpSpPr>
          <a:xfrm rot="0">
            <a:off x="-1738704" y="9273874"/>
            <a:ext cx="2195790" cy="2436992"/>
            <a:chOff x="0" y="0"/>
            <a:chExt cx="1098068" cy="1218688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50980"/>
              </a:srgbClr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75" id="75">
            <a:hlinkClick r:id="rId38" tooltip="https://www.monsterspeak.com"/>
          </p:cNvPr>
          <p:cNvSpPr/>
          <p:nvPr/>
        </p:nvSpPr>
        <p:spPr>
          <a:xfrm flipH="false" flipV="false" rot="0">
            <a:off x="509916" y="9787201"/>
            <a:ext cx="301536" cy="303426"/>
          </a:xfrm>
          <a:custGeom>
            <a:avLst/>
            <a:gdLst/>
            <a:ahLst/>
            <a:cxnLst/>
            <a:rect r="r" b="b" t="t" l="l"/>
            <a:pathLst>
              <a:path h="303426" w="301536">
                <a:moveTo>
                  <a:pt x="0" y="0"/>
                </a:moveTo>
                <a:lnTo>
                  <a:pt x="301536" y="0"/>
                </a:lnTo>
                <a:lnTo>
                  <a:pt x="301536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0" t="0" r="0" b="0"/>
            </a:stretch>
          </a:blipFill>
        </p:spPr>
      </p:sp>
      <p:sp>
        <p:nvSpPr>
          <p:cNvPr name="Freeform 76" id="76">
            <a:hlinkClick r:id="rId40" tooltip="https://www.facebook.com/groups/986378781401938"/>
          </p:cNvPr>
          <p:cNvSpPr/>
          <p:nvPr/>
        </p:nvSpPr>
        <p:spPr>
          <a:xfrm flipH="false" flipV="false" rot="0">
            <a:off x="338707" y="7759803"/>
            <a:ext cx="643954" cy="279243"/>
          </a:xfrm>
          <a:custGeom>
            <a:avLst/>
            <a:gdLst/>
            <a:ahLst/>
            <a:cxnLst/>
            <a:rect r="r" b="b" t="t" l="l"/>
            <a:pathLst>
              <a:path h="279243" w="643954">
                <a:moveTo>
                  <a:pt x="0" y="0"/>
                </a:moveTo>
                <a:lnTo>
                  <a:pt x="643954" y="0"/>
                </a:lnTo>
                <a:lnTo>
                  <a:pt x="643954" y="279243"/>
                </a:lnTo>
                <a:lnTo>
                  <a:pt x="0" y="279243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0" t="-24021" r="0" b="-50651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637507" y="9747281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>
            <a:hlinkClick r:id="rId42" tooltip="http://playstage.co.il"/>
          </p:cNvPr>
          <p:cNvSpPr/>
          <p:nvPr/>
        </p:nvSpPr>
        <p:spPr>
          <a:xfrm flipH="false" flipV="false" rot="0">
            <a:off x="169367" y="9452081"/>
            <a:ext cx="982635" cy="295200"/>
          </a:xfrm>
          <a:custGeom>
            <a:avLst/>
            <a:gdLst/>
            <a:ahLst/>
            <a:cxnLst/>
            <a:rect r="r" b="b" t="t" l="l"/>
            <a:pathLst>
              <a:path h="295200" w="982635">
                <a:moveTo>
                  <a:pt x="0" y="0"/>
                </a:moveTo>
                <a:lnTo>
                  <a:pt x="982635" y="0"/>
                </a:lnTo>
                <a:lnTo>
                  <a:pt x="982635" y="295200"/>
                </a:lnTo>
                <a:lnTo>
                  <a:pt x="0" y="295200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6372979" y="108110"/>
            <a:ext cx="1127252" cy="913074"/>
          </a:xfrm>
          <a:custGeom>
            <a:avLst/>
            <a:gdLst/>
            <a:ahLst/>
            <a:cxnLst/>
            <a:rect r="r" b="b" t="t" l="l"/>
            <a:pathLst>
              <a:path h="913074" w="1127252">
                <a:moveTo>
                  <a:pt x="0" y="0"/>
                </a:moveTo>
                <a:lnTo>
                  <a:pt x="1127252" y="0"/>
                </a:lnTo>
                <a:lnTo>
                  <a:pt x="1127252" y="913073"/>
                </a:lnTo>
                <a:lnTo>
                  <a:pt x="0" y="913073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0">
            <a:off x="637507" y="10088210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0">
            <a:off x="473117" y="8065481"/>
            <a:ext cx="320192" cy="322496"/>
          </a:xfrm>
          <a:custGeom>
            <a:avLst/>
            <a:gdLst/>
            <a:ahLst/>
            <a:cxnLst/>
            <a:rect r="r" b="b" t="t" l="l"/>
            <a:pathLst>
              <a:path h="322496" w="320192">
                <a:moveTo>
                  <a:pt x="0" y="0"/>
                </a:moveTo>
                <a:lnTo>
                  <a:pt x="320193" y="0"/>
                </a:lnTo>
                <a:lnTo>
                  <a:pt x="320193" y="322496"/>
                </a:lnTo>
                <a:lnTo>
                  <a:pt x="0" y="322496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 l="0" t="0" r="0" b="0"/>
            </a:stretch>
          </a:blipFill>
        </p:spPr>
      </p:sp>
      <p:sp>
        <p:nvSpPr>
          <p:cNvPr name="TextBox 82" id="82"/>
          <p:cNvSpPr txBox="true"/>
          <p:nvPr/>
        </p:nvSpPr>
        <p:spPr>
          <a:xfrm rot="0">
            <a:off x="245124" y="3989156"/>
            <a:ext cx="7154157" cy="622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D1480"/>
                </a:solidFill>
                <a:latin typeface="Aristotelica Pro Bold"/>
              </a:rPr>
              <a:t>Exhibition of English Materials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419118" y="4755756"/>
            <a:ext cx="1194113" cy="242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8"/>
              </a:lnSpc>
              <a:spcBef>
                <a:spcPct val="0"/>
              </a:spcBef>
            </a:pPr>
            <a:r>
              <a:rPr lang="en-US" sz="1169">
                <a:solidFill>
                  <a:srgbClr val="000000"/>
                </a:solidFill>
                <a:latin typeface="Aristotelica Pro Bold"/>
              </a:rPr>
              <a:t>CLick on the logos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264703" y="547052"/>
            <a:ext cx="5030595" cy="60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3462">
                <a:solidFill>
                  <a:srgbClr val="ED1480"/>
                </a:solidFill>
                <a:latin typeface="Aristotelica Pro Bold"/>
              </a:rPr>
              <a:t>Super Creative Teachers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248604" y="4966898"/>
            <a:ext cx="6322196" cy="311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4"/>
              </a:lnSpc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In English with Debbie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Workbooks, Games, Posters and Reading Books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1248604" y="5394149"/>
            <a:ext cx="6061357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Sharon's English School             </a:t>
            </a:r>
            <a:r>
              <a:rPr lang="en-US" sz="1300">
                <a:solidFill>
                  <a:srgbClr val="ED117F"/>
                </a:solidFill>
                <a:latin typeface="Aristotelica Pro Bold"/>
              </a:rPr>
              <a:t>Workbooks and Posters for beginner learners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1248604" y="5733616"/>
            <a:ext cx="5765961" cy="21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72"/>
              </a:lnSpc>
            </a:pPr>
            <a:r>
              <a:rPr lang="en-US" sz="1300" spc="1">
                <a:solidFill>
                  <a:srgbClr val="00609E"/>
                </a:solidFill>
                <a:latin typeface="Aristotelica Pro Bold"/>
              </a:rPr>
              <a:t>Noa Menashe</a:t>
            </a:r>
            <a:r>
              <a:rPr lang="en-US" sz="1300" spc="1">
                <a:solidFill>
                  <a:srgbClr val="00609E"/>
                </a:solidFill>
                <a:latin typeface="Aristotelica Pro Bold"/>
              </a:rPr>
              <a:t>                               </a:t>
            </a:r>
            <a:r>
              <a:rPr lang="en-US" sz="1300" spc="1">
                <a:solidFill>
                  <a:srgbClr val="ED117F"/>
                </a:solidFill>
                <a:latin typeface="Aristotelica Pro Bold"/>
              </a:rPr>
              <a:t>Workbooks and Games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248604" y="6066479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Stav Games</a:t>
            </a:r>
            <a:r>
              <a:rPr lang="en-US" sz="1300">
                <a:solidFill>
                  <a:srgbClr val="00609E"/>
                </a:solidFill>
                <a:latin typeface="Aristotelica Pro Bold"/>
              </a:rPr>
              <a:t>                                   </a:t>
            </a:r>
            <a:r>
              <a:rPr lang="en-US" sz="1300">
                <a:solidFill>
                  <a:srgbClr val="ED117F"/>
                </a:solidFill>
                <a:latin typeface="Aristotelica Pro Bold"/>
              </a:rPr>
              <a:t>Games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1248604" y="6405946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-3">
                <a:solidFill>
                  <a:srgbClr val="00609E"/>
                </a:solidFill>
                <a:latin typeface="Aristotelica Pro Bold"/>
              </a:rPr>
              <a:t>Menachem Moshkovits                </a:t>
            </a:r>
            <a:r>
              <a:rPr lang="en-US" sz="1300" spc="-3">
                <a:solidFill>
                  <a:srgbClr val="ED117F"/>
                </a:solidFill>
                <a:latin typeface="Aristotelica Pro Bold"/>
              </a:rPr>
              <a:t>Workbooks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1248604" y="6745413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Wiz Kids                                         </a:t>
            </a:r>
            <a:r>
              <a:rPr lang="en-US" sz="1300">
                <a:solidFill>
                  <a:srgbClr val="ED117F"/>
                </a:solidFill>
                <a:latin typeface="Aristotelica Pro Bold"/>
              </a:rPr>
              <a:t>Workbooks, Posters and Games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1248604" y="7084880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-14">
                <a:solidFill>
                  <a:srgbClr val="00609E"/>
                </a:solidFill>
                <a:latin typeface="Aristotelica Pro Bold"/>
              </a:rPr>
              <a:t>Tov Ladaat                                      </a:t>
            </a:r>
            <a:r>
              <a:rPr lang="en-US" sz="1300" spc="-14">
                <a:solidFill>
                  <a:srgbClr val="ED117F"/>
                </a:solidFill>
                <a:latin typeface="Aristotelica Pro Bold"/>
              </a:rPr>
              <a:t>Books, Posters and Flashcards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1248604" y="7424346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-1">
                <a:solidFill>
                  <a:srgbClr val="00609E"/>
                </a:solidFill>
                <a:latin typeface="Aristotelica Pro Bold"/>
              </a:rPr>
              <a:t>Eric Cohen Books                         </a:t>
            </a:r>
            <a:r>
              <a:rPr lang="en-US" sz="1300" spc="-1">
                <a:solidFill>
                  <a:srgbClr val="ED1480"/>
                </a:solidFill>
                <a:latin typeface="Aristotelica Pro Bold"/>
              </a:rPr>
              <a:t>School Books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1248604" y="7763813"/>
            <a:ext cx="5098126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Ilana Mishan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Reading and Writing Games    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1248604" y="9803464"/>
            <a:ext cx="5098126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2">
                <a:solidFill>
                  <a:srgbClr val="00609E"/>
                </a:solidFill>
                <a:latin typeface="Aristotelica Pro Bold"/>
              </a:rPr>
              <a:t>Monster Speak                             </a:t>
            </a:r>
            <a:r>
              <a:rPr lang="en-US" sz="1300" spc="2">
                <a:solidFill>
                  <a:srgbClr val="ED1480"/>
                </a:solidFill>
                <a:latin typeface="Aristotelica Pro Bold"/>
              </a:rPr>
              <a:t>Games    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1248604" y="8442747"/>
            <a:ext cx="5098126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2">
                <a:solidFill>
                  <a:srgbClr val="00609E"/>
                </a:solidFill>
                <a:latin typeface="Aristotelica Pro Bold"/>
              </a:rPr>
              <a:t>ZigZag                                           </a:t>
            </a:r>
            <a:r>
              <a:rPr lang="en-US" sz="1300" spc="2">
                <a:solidFill>
                  <a:srgbClr val="ED1480"/>
                </a:solidFill>
                <a:latin typeface="Aristotelica Pro Bold"/>
              </a:rPr>
              <a:t>Games    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248604" y="8782214"/>
            <a:ext cx="5098126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Funglish        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Games    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1248604" y="9178831"/>
            <a:ext cx="6168344" cy="168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9"/>
              </a:lnSpc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Ready Study Grow with Bruria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Reading, Vocabulary and Comprehension Books                                                       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1248604" y="9519722"/>
            <a:ext cx="6168344" cy="168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9"/>
              </a:lnSpc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Play Stage    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Plays for Children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1248604" y="10200080"/>
            <a:ext cx="6168344" cy="320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9"/>
              </a:lnSpc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Soft English  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Books, Card Games, Digital Games, </a:t>
            </a:r>
          </a:p>
          <a:p>
            <a:pPr>
              <a:lnSpc>
                <a:spcPts val="1209"/>
              </a:lnSpc>
            </a:pPr>
            <a:r>
              <a:rPr lang="en-US" sz="1300">
                <a:solidFill>
                  <a:srgbClr val="ED1480"/>
                </a:solidFill>
                <a:latin typeface="Aristotelica Pro Bold"/>
              </a:rPr>
              <a:t>                                                         Floor Posters and Training Courses 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248604" y="8103280"/>
            <a:ext cx="550258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Susan Gale   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Book - Healing our Learning Environment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0633" y="-52158"/>
            <a:ext cx="8276753" cy="2659546"/>
            <a:chOff x="0" y="0"/>
            <a:chExt cx="49728119" cy="15979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728118" cy="15979000"/>
            </a:xfrm>
            <a:custGeom>
              <a:avLst/>
              <a:gdLst/>
              <a:ahLst/>
              <a:cxnLst/>
              <a:rect r="r" b="b" t="t" l="l"/>
              <a:pathLst>
                <a:path h="15979000" w="49728118">
                  <a:moveTo>
                    <a:pt x="0" y="0"/>
                  </a:moveTo>
                  <a:lnTo>
                    <a:pt x="49728118" y="0"/>
                  </a:lnTo>
                  <a:lnTo>
                    <a:pt x="49728118" y="15979000"/>
                  </a:lnTo>
                  <a:lnTo>
                    <a:pt x="0" y="15979000"/>
                  </a:lnTo>
                  <a:close/>
                </a:path>
              </a:pathLst>
            </a:custGeom>
            <a:solidFill>
              <a:srgbClr val="B1DE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2526" y="1818322"/>
            <a:ext cx="443474" cy="44347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C9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378" y="188556"/>
            <a:ext cx="1436607" cy="1594416"/>
            <a:chOff x="0" y="0"/>
            <a:chExt cx="1098068" cy="12186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35805" y="2016880"/>
            <a:ext cx="561858" cy="5618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BCE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-1122716">
            <a:off x="-41126" y="282306"/>
            <a:ext cx="1368550" cy="496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2819">
                <a:solidFill>
                  <a:srgbClr val="ED1480"/>
                </a:solidFill>
                <a:latin typeface="Aristotelica Pro Bold"/>
              </a:rPr>
              <a:t>Stands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48693" y="944983"/>
            <a:ext cx="2819374" cy="67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5"/>
              </a:lnSpc>
            </a:pPr>
            <a:r>
              <a:rPr lang="en-US" sz="3925">
                <a:solidFill>
                  <a:srgbClr val="ED1480"/>
                </a:solidFill>
                <a:latin typeface="Aristotelica Pro Bold"/>
              </a:rPr>
              <a:t>Conference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601568" y="816335"/>
            <a:ext cx="670075" cy="743681"/>
            <a:chOff x="0" y="0"/>
            <a:chExt cx="1098068" cy="121868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751184" y="1233002"/>
            <a:ext cx="1110754" cy="1232768"/>
            <a:chOff x="0" y="0"/>
            <a:chExt cx="1098068" cy="12186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360310" y="1596997"/>
            <a:ext cx="996142" cy="996142"/>
            <a:chOff x="0" y="0"/>
            <a:chExt cx="1328189" cy="132818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328189" cy="1328189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4041" lIns="4041" bIns="4041" rIns="4041"/>
              <a:lstStyle/>
              <a:p>
                <a:pPr algn="ctr">
                  <a:lnSpc>
                    <a:spcPts val="22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241297" y="232418"/>
              <a:ext cx="853202" cy="853202"/>
            </a:xfrm>
            <a:custGeom>
              <a:avLst/>
              <a:gdLst/>
              <a:ahLst/>
              <a:cxnLst/>
              <a:rect r="r" b="b" t="t" l="l"/>
              <a:pathLst>
                <a:path h="853202" w="853202">
                  <a:moveTo>
                    <a:pt x="0" y="0"/>
                  </a:moveTo>
                  <a:lnTo>
                    <a:pt x="853202" y="0"/>
                  </a:lnTo>
                  <a:lnTo>
                    <a:pt x="853202" y="853202"/>
                  </a:lnTo>
                  <a:lnTo>
                    <a:pt x="0" y="85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true" flipV="false" rot="0">
              <a:off x="981908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true" flipV="false" rot="-202922">
              <a:off x="1042047" y="730573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77969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5" y="0"/>
                  </a:lnTo>
                  <a:lnTo>
                    <a:pt x="192235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45179" y="70065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6" y="0"/>
                  </a:lnTo>
                  <a:lnTo>
                    <a:pt x="192236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-395755">
              <a:off x="324208" y="299016"/>
              <a:ext cx="473250" cy="604793"/>
            </a:xfrm>
            <a:custGeom>
              <a:avLst/>
              <a:gdLst/>
              <a:ahLst/>
              <a:cxnLst/>
              <a:rect r="r" b="b" t="t" l="l"/>
              <a:pathLst>
                <a:path h="604793" w="473250">
                  <a:moveTo>
                    <a:pt x="0" y="0"/>
                  </a:moveTo>
                  <a:lnTo>
                    <a:pt x="473251" y="0"/>
                  </a:lnTo>
                  <a:lnTo>
                    <a:pt x="473251" y="604793"/>
                  </a:lnTo>
                  <a:lnTo>
                    <a:pt x="0" y="60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238873" y="1040934"/>
              <a:ext cx="850443" cy="2278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"/>
                </a:lnSpc>
              </a:pPr>
              <a:r>
                <a:rPr lang="en-US" sz="282" spc="64">
                  <a:solidFill>
                    <a:srgbClr val="4DA3DF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5316" y="23918"/>
              <a:ext cx="1217557" cy="668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2" spc="64">
                  <a:solidFill>
                    <a:srgbClr val="ED117F"/>
                  </a:solidFill>
                  <a:latin typeface="Aristotelica Pro Bold"/>
                </a:rPr>
                <a:t>Super Creative Teachers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-395755">
            <a:off x="352555" y="592039"/>
            <a:ext cx="955255" cy="1220774"/>
          </a:xfrm>
          <a:custGeom>
            <a:avLst/>
            <a:gdLst/>
            <a:ahLst/>
            <a:cxnLst/>
            <a:rect r="r" b="b" t="t" l="l"/>
            <a:pathLst>
              <a:path h="1220774" w="955255">
                <a:moveTo>
                  <a:pt x="0" y="0"/>
                </a:moveTo>
                <a:lnTo>
                  <a:pt x="955255" y="0"/>
                </a:lnTo>
                <a:lnTo>
                  <a:pt x="955255" y="1220774"/>
                </a:lnTo>
                <a:lnTo>
                  <a:pt x="0" y="1220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576850" y="2512138"/>
            <a:ext cx="4406301" cy="1478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2733">
                <a:solidFill>
                  <a:srgbClr val="ED1480"/>
                </a:solidFill>
                <a:latin typeface="Aristotelica Pro Bold"/>
              </a:rPr>
              <a:t>1/08/23     Tuesday</a:t>
            </a:r>
          </a:p>
          <a:p>
            <a:pPr algn="ctr">
              <a:lnSpc>
                <a:spcPts val="4647"/>
              </a:lnSpc>
            </a:pPr>
            <a:r>
              <a:rPr lang="en-US" sz="2733">
                <a:solidFill>
                  <a:srgbClr val="ED1480"/>
                </a:solidFill>
                <a:latin typeface="Aristotelica Pro Bold"/>
              </a:rPr>
              <a:t>12:00-16:00 Kfar-Saba</a:t>
            </a:r>
          </a:p>
          <a:p>
            <a:pPr algn="ctr">
              <a:lnSpc>
                <a:spcPts val="2365"/>
              </a:lnSpc>
            </a:pPr>
            <a:r>
              <a:rPr lang="en-US" sz="1391">
                <a:solidFill>
                  <a:srgbClr val="ED1480"/>
                </a:solidFill>
                <a:cs typeface="Aristotelica Pro Bold"/>
              </a:rPr>
              <a:t>אשכול פיס כפר סבא הגליל 65 פינת בן יהודה 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5693044" y="3609356"/>
            <a:ext cx="363129" cy="446927"/>
          </a:xfrm>
          <a:custGeom>
            <a:avLst/>
            <a:gdLst/>
            <a:ahLst/>
            <a:cxnLst/>
            <a:rect r="r" b="b" t="t" l="l"/>
            <a:pathLst>
              <a:path h="446927" w="363129">
                <a:moveTo>
                  <a:pt x="0" y="0"/>
                </a:moveTo>
                <a:lnTo>
                  <a:pt x="363129" y="0"/>
                </a:lnTo>
                <a:lnTo>
                  <a:pt x="363129" y="446927"/>
                </a:lnTo>
                <a:lnTo>
                  <a:pt x="0" y="4469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10684835">
            <a:off x="170024" y="4394393"/>
            <a:ext cx="428196" cy="428196"/>
          </a:xfrm>
          <a:custGeom>
            <a:avLst/>
            <a:gdLst/>
            <a:ahLst/>
            <a:cxnLst/>
            <a:rect r="r" b="b" t="t" l="l"/>
            <a:pathLst>
              <a:path h="428196" w="428196">
                <a:moveTo>
                  <a:pt x="0" y="0"/>
                </a:moveTo>
                <a:lnTo>
                  <a:pt x="428196" y="0"/>
                </a:lnTo>
                <a:lnTo>
                  <a:pt x="428196" y="428196"/>
                </a:lnTo>
                <a:lnTo>
                  <a:pt x="0" y="428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-1973681" y="8090695"/>
            <a:ext cx="2195790" cy="2436992"/>
            <a:chOff x="0" y="0"/>
            <a:chExt cx="1098068" cy="1218688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5098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956512" y="9006288"/>
            <a:ext cx="2630262" cy="2919190"/>
            <a:chOff x="0" y="0"/>
            <a:chExt cx="1098068" cy="121868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>
                <a:alpha val="35686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6848025" y="7154504"/>
            <a:ext cx="1941425" cy="2154687"/>
            <a:chOff x="0" y="0"/>
            <a:chExt cx="1098068" cy="121868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43922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637507" y="531520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37507" y="6337992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637507" y="5656134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637507" y="5997063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37507" y="7360778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637507" y="7701707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637507" y="8042636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637507" y="838356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37507" y="8724494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637507" y="9065423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637507" y="9406352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637507" y="7019849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637507" y="6678921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>
            <a:hlinkClick r:id="rId14" tooltip="https://www.debbiebanglit.com"/>
          </p:cNvPr>
          <p:cNvSpPr/>
          <p:nvPr/>
        </p:nvSpPr>
        <p:spPr>
          <a:xfrm flipH="false" flipV="false" rot="0">
            <a:off x="384842" y="5011778"/>
            <a:ext cx="551684" cy="303426"/>
          </a:xfrm>
          <a:custGeom>
            <a:avLst/>
            <a:gdLst/>
            <a:ahLst/>
            <a:cxnLst/>
            <a:rect r="r" b="b" t="t" l="l"/>
            <a:pathLst>
              <a:path h="303426" w="551684">
                <a:moveTo>
                  <a:pt x="0" y="0"/>
                </a:moveTo>
                <a:lnTo>
                  <a:pt x="551684" y="0"/>
                </a:lnTo>
                <a:lnTo>
                  <a:pt x="551684" y="303427"/>
                </a:lnTo>
                <a:lnTo>
                  <a:pt x="0" y="3034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61" id="61">
            <a:hlinkClick r:id="rId16" tooltip="https://funglish.club"/>
          </p:cNvPr>
          <p:cNvSpPr/>
          <p:nvPr/>
        </p:nvSpPr>
        <p:spPr>
          <a:xfrm flipH="false" flipV="false" rot="0">
            <a:off x="287319" y="8767140"/>
            <a:ext cx="746730" cy="303426"/>
          </a:xfrm>
          <a:custGeom>
            <a:avLst/>
            <a:gdLst/>
            <a:ahLst/>
            <a:cxnLst/>
            <a:rect r="r" b="b" t="t" l="l"/>
            <a:pathLst>
              <a:path h="303426" w="746730">
                <a:moveTo>
                  <a:pt x="0" y="0"/>
                </a:moveTo>
                <a:lnTo>
                  <a:pt x="746730" y="0"/>
                </a:lnTo>
                <a:lnTo>
                  <a:pt x="746730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62" id="62">
            <a:hlinkClick r:id="rId18" tooltip="http://www.noamenashe.co.il"/>
          </p:cNvPr>
          <p:cNvSpPr/>
          <p:nvPr/>
        </p:nvSpPr>
        <p:spPr>
          <a:xfrm flipH="false" flipV="false" rot="0">
            <a:off x="437355" y="5701834"/>
            <a:ext cx="446659" cy="303426"/>
          </a:xfrm>
          <a:custGeom>
            <a:avLst/>
            <a:gdLst/>
            <a:ahLst/>
            <a:cxnLst/>
            <a:rect r="r" b="b" t="t" l="l"/>
            <a:pathLst>
              <a:path h="303426" w="446659">
                <a:moveTo>
                  <a:pt x="0" y="0"/>
                </a:moveTo>
                <a:lnTo>
                  <a:pt x="446658" y="0"/>
                </a:lnTo>
                <a:lnTo>
                  <a:pt x="446658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63" id="63">
            <a:hlinkClick r:id="rId20" tooltip="https://wizkids.co.il"/>
          </p:cNvPr>
          <p:cNvSpPr/>
          <p:nvPr/>
        </p:nvSpPr>
        <p:spPr>
          <a:xfrm flipH="false" flipV="false" rot="0">
            <a:off x="433114" y="6724621"/>
            <a:ext cx="455139" cy="303426"/>
          </a:xfrm>
          <a:custGeom>
            <a:avLst/>
            <a:gdLst/>
            <a:ahLst/>
            <a:cxnLst/>
            <a:rect r="r" b="b" t="t" l="l"/>
            <a:pathLst>
              <a:path h="303426" w="455139">
                <a:moveTo>
                  <a:pt x="0" y="0"/>
                </a:moveTo>
                <a:lnTo>
                  <a:pt x="455140" y="0"/>
                </a:lnTo>
                <a:lnTo>
                  <a:pt x="455140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64" id="64">
            <a:hlinkClick r:id="rId22" tooltip="https://www.tovladaat.co.il/page/%D7%94%D7%9E%D7%9C%D7%A6%D7%95%D7%AA"/>
          </p:cNvPr>
          <p:cNvSpPr/>
          <p:nvPr/>
        </p:nvSpPr>
        <p:spPr>
          <a:xfrm flipH="false" flipV="false" rot="0">
            <a:off x="508971" y="7080291"/>
            <a:ext cx="303426" cy="261825"/>
          </a:xfrm>
          <a:custGeom>
            <a:avLst/>
            <a:gdLst/>
            <a:ahLst/>
            <a:cxnLst/>
            <a:rect r="r" b="b" t="t" l="l"/>
            <a:pathLst>
              <a:path h="261825" w="303426">
                <a:moveTo>
                  <a:pt x="0" y="0"/>
                </a:moveTo>
                <a:lnTo>
                  <a:pt x="303426" y="0"/>
                </a:lnTo>
                <a:lnTo>
                  <a:pt x="303426" y="261825"/>
                </a:lnTo>
                <a:lnTo>
                  <a:pt x="0" y="26182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-15888"/>
            </a:stretch>
          </a:blipFill>
        </p:spPr>
      </p:sp>
      <p:sp>
        <p:nvSpPr>
          <p:cNvPr name="Freeform 65" id="65">
            <a:hlinkClick r:id="rId24" tooltip="https://www.ecb.co.il"/>
          </p:cNvPr>
          <p:cNvSpPr/>
          <p:nvPr/>
        </p:nvSpPr>
        <p:spPr>
          <a:xfrm flipH="false" flipV="false" rot="0">
            <a:off x="436115" y="7393899"/>
            <a:ext cx="449139" cy="303426"/>
          </a:xfrm>
          <a:custGeom>
            <a:avLst/>
            <a:gdLst/>
            <a:ahLst/>
            <a:cxnLst/>
            <a:rect r="r" b="b" t="t" l="l"/>
            <a:pathLst>
              <a:path h="303426" w="449139">
                <a:moveTo>
                  <a:pt x="0" y="0"/>
                </a:moveTo>
                <a:lnTo>
                  <a:pt x="449139" y="0"/>
                </a:lnTo>
                <a:lnTo>
                  <a:pt x="449139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-24198" r="0" b="-23824"/>
            </a:stretch>
          </a:blipFill>
        </p:spPr>
      </p:sp>
      <p:sp>
        <p:nvSpPr>
          <p:cNvPr name="Freeform 66" id="66">
            <a:hlinkClick r:id="rId26" tooltip="http://bit.ly/stavgames"/>
          </p:cNvPr>
          <p:cNvSpPr/>
          <p:nvPr/>
        </p:nvSpPr>
        <p:spPr>
          <a:xfrm flipH="false" flipV="false" rot="0">
            <a:off x="528059" y="6043929"/>
            <a:ext cx="265251" cy="302261"/>
          </a:xfrm>
          <a:custGeom>
            <a:avLst/>
            <a:gdLst/>
            <a:ahLst/>
            <a:cxnLst/>
            <a:rect r="r" b="b" t="t" l="l"/>
            <a:pathLst>
              <a:path h="302261" w="265251">
                <a:moveTo>
                  <a:pt x="0" y="0"/>
                </a:moveTo>
                <a:lnTo>
                  <a:pt x="265251" y="0"/>
                </a:lnTo>
                <a:lnTo>
                  <a:pt x="265251" y="302260"/>
                </a:lnTo>
                <a:lnTo>
                  <a:pt x="0" y="30226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11003" t="-5912" r="-18535" b="-7764"/>
            </a:stretch>
          </a:blipFill>
        </p:spPr>
      </p:sp>
      <p:sp>
        <p:nvSpPr>
          <p:cNvPr name="Freeform 67" id="67">
            <a:hlinkClick r:id="rId28" tooltip="https://www.moshkovits-reading-english.co.il"/>
          </p:cNvPr>
          <p:cNvSpPr/>
          <p:nvPr/>
        </p:nvSpPr>
        <p:spPr>
          <a:xfrm flipH="false" flipV="false" rot="0">
            <a:off x="368630" y="6380557"/>
            <a:ext cx="584109" cy="303426"/>
          </a:xfrm>
          <a:custGeom>
            <a:avLst/>
            <a:gdLst/>
            <a:ahLst/>
            <a:cxnLst/>
            <a:rect r="r" b="b" t="t" l="l"/>
            <a:pathLst>
              <a:path h="303426" w="584109">
                <a:moveTo>
                  <a:pt x="0" y="0"/>
                </a:moveTo>
                <a:lnTo>
                  <a:pt x="584108" y="0"/>
                </a:lnTo>
                <a:lnTo>
                  <a:pt x="584108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68" id="68">
            <a:hlinkClick r:id="rId30" tooltip="https://www.facebook.com/profile.php?id=100063795840911"/>
          </p:cNvPr>
          <p:cNvSpPr/>
          <p:nvPr/>
        </p:nvSpPr>
        <p:spPr>
          <a:xfrm flipH="false" flipV="false" rot="0">
            <a:off x="363883" y="8407161"/>
            <a:ext cx="593602" cy="303426"/>
          </a:xfrm>
          <a:custGeom>
            <a:avLst/>
            <a:gdLst/>
            <a:ahLst/>
            <a:cxnLst/>
            <a:rect r="r" b="b" t="t" l="l"/>
            <a:pathLst>
              <a:path h="303426" w="593602">
                <a:moveTo>
                  <a:pt x="0" y="0"/>
                </a:moveTo>
                <a:lnTo>
                  <a:pt x="593602" y="0"/>
                </a:lnTo>
                <a:lnTo>
                  <a:pt x="593602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69" id="69">
            <a:hlinkClick r:id="rId32" tooltip="https://sharoni.net"/>
          </p:cNvPr>
          <p:cNvSpPr/>
          <p:nvPr/>
        </p:nvSpPr>
        <p:spPr>
          <a:xfrm flipH="false" flipV="false" rot="0">
            <a:off x="368401" y="5352707"/>
            <a:ext cx="584567" cy="303426"/>
          </a:xfrm>
          <a:custGeom>
            <a:avLst/>
            <a:gdLst/>
            <a:ahLst/>
            <a:cxnLst/>
            <a:rect r="r" b="b" t="t" l="l"/>
            <a:pathLst>
              <a:path h="303426" w="584567">
                <a:moveTo>
                  <a:pt x="0" y="0"/>
                </a:moveTo>
                <a:lnTo>
                  <a:pt x="584567" y="0"/>
                </a:lnTo>
                <a:lnTo>
                  <a:pt x="584567" y="303427"/>
                </a:lnTo>
                <a:lnTo>
                  <a:pt x="0" y="303427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70" id="70">
            <a:hlinkClick r:id="rId34" tooltip="https://bruriainsights.blogspot.com"/>
          </p:cNvPr>
          <p:cNvSpPr/>
          <p:nvPr/>
        </p:nvSpPr>
        <p:spPr>
          <a:xfrm flipH="false" flipV="false" rot="0">
            <a:off x="508971" y="9108069"/>
            <a:ext cx="303426" cy="303426"/>
          </a:xfrm>
          <a:custGeom>
            <a:avLst/>
            <a:gdLst/>
            <a:ahLst/>
            <a:cxnLst/>
            <a:rect r="r" b="b" t="t" l="l"/>
            <a:pathLst>
              <a:path h="303426" w="303426">
                <a:moveTo>
                  <a:pt x="0" y="0"/>
                </a:moveTo>
                <a:lnTo>
                  <a:pt x="303426" y="0"/>
                </a:lnTo>
                <a:lnTo>
                  <a:pt x="303426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71" id="71">
            <a:hlinkClick r:id="rId36" tooltip="http://www.anglitanglit.com"/>
          </p:cNvPr>
          <p:cNvSpPr/>
          <p:nvPr/>
        </p:nvSpPr>
        <p:spPr>
          <a:xfrm flipH="false" flipV="false" rot="0">
            <a:off x="331041" y="10134564"/>
            <a:ext cx="659286" cy="289187"/>
          </a:xfrm>
          <a:custGeom>
            <a:avLst/>
            <a:gdLst/>
            <a:ahLst/>
            <a:cxnLst/>
            <a:rect r="r" b="b" t="t" l="l"/>
            <a:pathLst>
              <a:path h="289187" w="659286">
                <a:moveTo>
                  <a:pt x="0" y="0"/>
                </a:moveTo>
                <a:lnTo>
                  <a:pt x="659286" y="0"/>
                </a:lnTo>
                <a:lnTo>
                  <a:pt x="659286" y="289187"/>
                </a:lnTo>
                <a:lnTo>
                  <a:pt x="0" y="28918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grpSp>
        <p:nvGrpSpPr>
          <p:cNvPr name="Group 72" id="72"/>
          <p:cNvGrpSpPr/>
          <p:nvPr/>
        </p:nvGrpSpPr>
        <p:grpSpPr>
          <a:xfrm rot="0">
            <a:off x="-1738704" y="9273874"/>
            <a:ext cx="2195790" cy="2436992"/>
            <a:chOff x="0" y="0"/>
            <a:chExt cx="1098068" cy="1218688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50980"/>
              </a:srgbClr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75" id="75">
            <a:hlinkClick r:id="rId38" tooltip="https://www.monsterspeak.com"/>
          </p:cNvPr>
          <p:cNvSpPr/>
          <p:nvPr/>
        </p:nvSpPr>
        <p:spPr>
          <a:xfrm flipH="false" flipV="false" rot="0">
            <a:off x="509916" y="9783601"/>
            <a:ext cx="301536" cy="303426"/>
          </a:xfrm>
          <a:custGeom>
            <a:avLst/>
            <a:gdLst/>
            <a:ahLst/>
            <a:cxnLst/>
            <a:rect r="r" b="b" t="t" l="l"/>
            <a:pathLst>
              <a:path h="303426" w="301536">
                <a:moveTo>
                  <a:pt x="0" y="0"/>
                </a:moveTo>
                <a:lnTo>
                  <a:pt x="301536" y="0"/>
                </a:lnTo>
                <a:lnTo>
                  <a:pt x="301536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0" t="0" r="0" b="0"/>
            </a:stretch>
          </a:blipFill>
        </p:spPr>
      </p:sp>
      <p:sp>
        <p:nvSpPr>
          <p:cNvPr name="Freeform 76" id="76">
            <a:hlinkClick r:id="rId40" tooltip="https://www.facebook.com/groups/986378781401938"/>
          </p:cNvPr>
          <p:cNvSpPr/>
          <p:nvPr/>
        </p:nvSpPr>
        <p:spPr>
          <a:xfrm flipH="false" flipV="false" rot="0">
            <a:off x="338707" y="7763394"/>
            <a:ext cx="643954" cy="279243"/>
          </a:xfrm>
          <a:custGeom>
            <a:avLst/>
            <a:gdLst/>
            <a:ahLst/>
            <a:cxnLst/>
            <a:rect r="r" b="b" t="t" l="l"/>
            <a:pathLst>
              <a:path h="279243" w="643954">
                <a:moveTo>
                  <a:pt x="0" y="0"/>
                </a:moveTo>
                <a:lnTo>
                  <a:pt x="643954" y="0"/>
                </a:lnTo>
                <a:lnTo>
                  <a:pt x="643954" y="279242"/>
                </a:lnTo>
                <a:lnTo>
                  <a:pt x="0" y="279242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0" t="-24021" r="0" b="-50651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637507" y="9747281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>
            <a:hlinkClick r:id="rId42" tooltip="http://playstage.co.il"/>
          </p:cNvPr>
          <p:cNvSpPr/>
          <p:nvPr/>
        </p:nvSpPr>
        <p:spPr>
          <a:xfrm flipH="false" flipV="false" rot="0">
            <a:off x="169367" y="9455681"/>
            <a:ext cx="982635" cy="295200"/>
          </a:xfrm>
          <a:custGeom>
            <a:avLst/>
            <a:gdLst/>
            <a:ahLst/>
            <a:cxnLst/>
            <a:rect r="r" b="b" t="t" l="l"/>
            <a:pathLst>
              <a:path h="295200" w="982635">
                <a:moveTo>
                  <a:pt x="0" y="0"/>
                </a:moveTo>
                <a:lnTo>
                  <a:pt x="982635" y="0"/>
                </a:lnTo>
                <a:lnTo>
                  <a:pt x="982635" y="295200"/>
                </a:lnTo>
                <a:lnTo>
                  <a:pt x="0" y="295200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6372979" y="108110"/>
            <a:ext cx="1127252" cy="913074"/>
          </a:xfrm>
          <a:custGeom>
            <a:avLst/>
            <a:gdLst/>
            <a:ahLst/>
            <a:cxnLst/>
            <a:rect r="r" b="b" t="t" l="l"/>
            <a:pathLst>
              <a:path h="913074" w="1127252">
                <a:moveTo>
                  <a:pt x="0" y="0"/>
                </a:moveTo>
                <a:lnTo>
                  <a:pt x="1127252" y="0"/>
                </a:lnTo>
                <a:lnTo>
                  <a:pt x="1127252" y="913073"/>
                </a:lnTo>
                <a:lnTo>
                  <a:pt x="0" y="913073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0">
            <a:off x="637507" y="10088210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>
            <a:hlinkClick r:id="rId46" tooltip="https://susangal.com"/>
          </p:cNvPr>
          <p:cNvSpPr/>
          <p:nvPr/>
        </p:nvSpPr>
        <p:spPr>
          <a:xfrm flipH="false" flipV="false" rot="0">
            <a:off x="312526" y="8112040"/>
            <a:ext cx="782907" cy="252476"/>
          </a:xfrm>
          <a:custGeom>
            <a:avLst/>
            <a:gdLst/>
            <a:ahLst/>
            <a:cxnLst/>
            <a:rect r="r" b="b" t="t" l="l"/>
            <a:pathLst>
              <a:path h="252476" w="782907">
                <a:moveTo>
                  <a:pt x="0" y="0"/>
                </a:moveTo>
                <a:lnTo>
                  <a:pt x="782906" y="0"/>
                </a:lnTo>
                <a:lnTo>
                  <a:pt x="782906" y="252475"/>
                </a:lnTo>
                <a:lnTo>
                  <a:pt x="0" y="2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 l="0" t="0" r="0" b="0"/>
            </a:stretch>
          </a:blipFill>
        </p:spPr>
      </p:sp>
      <p:sp>
        <p:nvSpPr>
          <p:cNvPr name="TextBox 82" id="82"/>
          <p:cNvSpPr txBox="true"/>
          <p:nvPr/>
        </p:nvSpPr>
        <p:spPr>
          <a:xfrm rot="0">
            <a:off x="245124" y="3989156"/>
            <a:ext cx="7154157" cy="622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D1480"/>
                </a:solidFill>
                <a:latin typeface="Aristotelica Pro Bold"/>
              </a:rPr>
              <a:t>Exhibition of English Materials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419118" y="4755756"/>
            <a:ext cx="1194113" cy="242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8"/>
              </a:lnSpc>
              <a:spcBef>
                <a:spcPct val="0"/>
              </a:spcBef>
            </a:pPr>
            <a:r>
              <a:rPr lang="en-US" sz="1169">
                <a:solidFill>
                  <a:srgbClr val="000000"/>
                </a:solidFill>
                <a:latin typeface="Aristotelica Pro Bold"/>
              </a:rPr>
              <a:t>CLick on the logos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264703" y="547052"/>
            <a:ext cx="5030595" cy="60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3462">
                <a:solidFill>
                  <a:srgbClr val="ED1480"/>
                </a:solidFill>
                <a:latin typeface="Aristotelica Pro Bold"/>
              </a:rPr>
              <a:t>Super Creative Teachers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248604" y="4966898"/>
            <a:ext cx="6322196" cy="311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4"/>
              </a:lnSpc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In English with Debbie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Workbooks, Games, Posters and Reading Books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1248604" y="5394149"/>
            <a:ext cx="6061357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Sharon's English School             </a:t>
            </a:r>
            <a:r>
              <a:rPr lang="en-US" sz="1300">
                <a:solidFill>
                  <a:srgbClr val="ED117F"/>
                </a:solidFill>
                <a:latin typeface="Aristotelica Pro Bold"/>
              </a:rPr>
              <a:t>Workbooks and Posters for beginner learners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1248604" y="5733616"/>
            <a:ext cx="5765961" cy="21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72"/>
              </a:lnSpc>
            </a:pPr>
            <a:r>
              <a:rPr lang="en-US" sz="1300" spc="1">
                <a:solidFill>
                  <a:srgbClr val="00609E"/>
                </a:solidFill>
                <a:latin typeface="Aristotelica Pro Bold"/>
              </a:rPr>
              <a:t>Noa Menashe</a:t>
            </a:r>
            <a:r>
              <a:rPr lang="en-US" sz="1300" spc="1">
                <a:solidFill>
                  <a:srgbClr val="00609E"/>
                </a:solidFill>
                <a:latin typeface="Aristotelica Pro Bold"/>
              </a:rPr>
              <a:t>                               </a:t>
            </a:r>
            <a:r>
              <a:rPr lang="en-US" sz="1300" spc="1">
                <a:solidFill>
                  <a:srgbClr val="ED117F"/>
                </a:solidFill>
                <a:latin typeface="Aristotelica Pro Bold"/>
              </a:rPr>
              <a:t>Workbooks and Games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248604" y="6066479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Stav Games</a:t>
            </a:r>
            <a:r>
              <a:rPr lang="en-US" sz="1300">
                <a:solidFill>
                  <a:srgbClr val="00609E"/>
                </a:solidFill>
                <a:latin typeface="Aristotelica Pro Bold"/>
              </a:rPr>
              <a:t>                                   </a:t>
            </a:r>
            <a:r>
              <a:rPr lang="en-US" sz="1300">
                <a:solidFill>
                  <a:srgbClr val="ED117F"/>
                </a:solidFill>
                <a:latin typeface="Aristotelica Pro Bold"/>
              </a:rPr>
              <a:t>Games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1248604" y="6405946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-3">
                <a:solidFill>
                  <a:srgbClr val="00609E"/>
                </a:solidFill>
                <a:latin typeface="Aristotelica Pro Bold"/>
              </a:rPr>
              <a:t>Menachem Moshkovits                </a:t>
            </a:r>
            <a:r>
              <a:rPr lang="en-US" sz="1300" spc="-3">
                <a:solidFill>
                  <a:srgbClr val="ED117F"/>
                </a:solidFill>
                <a:latin typeface="Aristotelica Pro Bold"/>
              </a:rPr>
              <a:t>Workbooks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1248604" y="6745413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Wiz Kids                                         </a:t>
            </a:r>
            <a:r>
              <a:rPr lang="en-US" sz="1300">
                <a:solidFill>
                  <a:srgbClr val="ED117F"/>
                </a:solidFill>
                <a:latin typeface="Aristotelica Pro Bold"/>
              </a:rPr>
              <a:t>Workbooks, Posters and Games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1248604" y="7084880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-14">
                <a:solidFill>
                  <a:srgbClr val="00609E"/>
                </a:solidFill>
                <a:latin typeface="Aristotelica Pro Bold"/>
              </a:rPr>
              <a:t>Tov Ladaat                                      </a:t>
            </a:r>
            <a:r>
              <a:rPr lang="en-US" sz="1300" spc="-14">
                <a:solidFill>
                  <a:srgbClr val="ED117F"/>
                </a:solidFill>
                <a:latin typeface="Aristotelica Pro Bold"/>
              </a:rPr>
              <a:t>Books, Posters and Flashcards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1248604" y="7424346"/>
            <a:ext cx="576596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-1">
                <a:solidFill>
                  <a:srgbClr val="00609E"/>
                </a:solidFill>
                <a:latin typeface="Aristotelica Pro Bold"/>
              </a:rPr>
              <a:t>Eric Cohen Books                         </a:t>
            </a:r>
            <a:r>
              <a:rPr lang="en-US" sz="1300" spc="-1">
                <a:solidFill>
                  <a:srgbClr val="ED1480"/>
                </a:solidFill>
                <a:latin typeface="Aristotelica Pro Bold"/>
              </a:rPr>
              <a:t>School Books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1248604" y="7763813"/>
            <a:ext cx="5098126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Ilana Mishan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Reading and Writing Games    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1248604" y="9803464"/>
            <a:ext cx="5098126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2">
                <a:solidFill>
                  <a:srgbClr val="00609E"/>
                </a:solidFill>
                <a:latin typeface="Aristotelica Pro Bold"/>
              </a:rPr>
              <a:t>Monster Speak                             </a:t>
            </a:r>
            <a:r>
              <a:rPr lang="en-US" sz="1300" spc="2">
                <a:solidFill>
                  <a:srgbClr val="ED1480"/>
                </a:solidFill>
                <a:latin typeface="Aristotelica Pro Bold"/>
              </a:rPr>
              <a:t>Games    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1248604" y="8442747"/>
            <a:ext cx="5098126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 spc="2">
                <a:solidFill>
                  <a:srgbClr val="00609E"/>
                </a:solidFill>
                <a:latin typeface="Aristotelica Pro Bold"/>
              </a:rPr>
              <a:t>ZigZag                                           </a:t>
            </a:r>
            <a:r>
              <a:rPr lang="en-US" sz="1300" spc="2">
                <a:solidFill>
                  <a:srgbClr val="ED1480"/>
                </a:solidFill>
                <a:latin typeface="Aristotelica Pro Bold"/>
              </a:rPr>
              <a:t>Games    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248604" y="8782214"/>
            <a:ext cx="5098126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Funglish        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Games    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1248604" y="9178831"/>
            <a:ext cx="6168344" cy="168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9"/>
              </a:lnSpc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Ready Study Grow with Bruria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Reading, Vocabulary and Comprehension Books                                                       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1248604" y="9519722"/>
            <a:ext cx="6168344" cy="168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9"/>
              </a:lnSpc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Play Stage    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Plays for Children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1248604" y="10200080"/>
            <a:ext cx="6168344" cy="320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9"/>
              </a:lnSpc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Soft English  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Books, Card Games, Digital Games, </a:t>
            </a:r>
          </a:p>
          <a:p>
            <a:pPr>
              <a:lnSpc>
                <a:spcPts val="1209"/>
              </a:lnSpc>
            </a:pPr>
            <a:r>
              <a:rPr lang="en-US" sz="1300">
                <a:solidFill>
                  <a:srgbClr val="ED1480"/>
                </a:solidFill>
                <a:latin typeface="Aristotelica Pro Bold"/>
              </a:rPr>
              <a:t>                                                         Floor Posters and Training Courses 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248604" y="8103280"/>
            <a:ext cx="5502581" cy="22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609E"/>
                </a:solidFill>
                <a:latin typeface="Aristotelica Pro Bold"/>
              </a:rPr>
              <a:t>Susan Gale                                    </a:t>
            </a:r>
            <a:r>
              <a:rPr lang="en-US" sz="1300">
                <a:solidFill>
                  <a:srgbClr val="ED1480"/>
                </a:solidFill>
                <a:latin typeface="Aristotelica Pro Bold"/>
              </a:rPr>
              <a:t>Book - Healing our Learning Environment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0633" y="-52158"/>
            <a:ext cx="8276753" cy="2659546"/>
            <a:chOff x="0" y="0"/>
            <a:chExt cx="49728119" cy="15979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728118" cy="15979000"/>
            </a:xfrm>
            <a:custGeom>
              <a:avLst/>
              <a:gdLst/>
              <a:ahLst/>
              <a:cxnLst/>
              <a:rect r="r" b="b" t="t" l="l"/>
              <a:pathLst>
                <a:path h="15979000" w="49728118">
                  <a:moveTo>
                    <a:pt x="0" y="0"/>
                  </a:moveTo>
                  <a:lnTo>
                    <a:pt x="49728118" y="0"/>
                  </a:lnTo>
                  <a:lnTo>
                    <a:pt x="49728118" y="15979000"/>
                  </a:lnTo>
                  <a:lnTo>
                    <a:pt x="0" y="15979000"/>
                  </a:lnTo>
                  <a:close/>
                </a:path>
              </a:pathLst>
            </a:custGeom>
            <a:solidFill>
              <a:srgbClr val="B1DE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2526" y="1818322"/>
            <a:ext cx="443474" cy="44347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C9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378" y="188556"/>
            <a:ext cx="1436607" cy="1594416"/>
            <a:chOff x="0" y="0"/>
            <a:chExt cx="1098068" cy="12186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35805" y="2016880"/>
            <a:ext cx="561858" cy="5618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BCE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-1122716">
            <a:off x="-41126" y="282306"/>
            <a:ext cx="1368550" cy="496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2819">
                <a:solidFill>
                  <a:srgbClr val="ED1480"/>
                </a:solidFill>
                <a:latin typeface="Aristotelica Pro Bold"/>
              </a:rPr>
              <a:t>Stalls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48693" y="944983"/>
            <a:ext cx="2819374" cy="67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5"/>
              </a:lnSpc>
            </a:pPr>
            <a:r>
              <a:rPr lang="en-US" sz="3925">
                <a:solidFill>
                  <a:srgbClr val="ED1480"/>
                </a:solidFill>
                <a:latin typeface="Aristotelica Pro Bold"/>
              </a:rPr>
              <a:t>Conference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601568" y="816335"/>
            <a:ext cx="670075" cy="743681"/>
            <a:chOff x="0" y="0"/>
            <a:chExt cx="1098068" cy="121868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751184" y="1233002"/>
            <a:ext cx="1110754" cy="1232768"/>
            <a:chOff x="0" y="0"/>
            <a:chExt cx="1098068" cy="12186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360310" y="1596997"/>
            <a:ext cx="996142" cy="996142"/>
            <a:chOff x="0" y="0"/>
            <a:chExt cx="1328189" cy="132818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328189" cy="1328189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4041" lIns="4041" bIns="4041" rIns="4041"/>
              <a:lstStyle/>
              <a:p>
                <a:pPr algn="ctr">
                  <a:lnSpc>
                    <a:spcPts val="22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241297" y="232418"/>
              <a:ext cx="853202" cy="853202"/>
            </a:xfrm>
            <a:custGeom>
              <a:avLst/>
              <a:gdLst/>
              <a:ahLst/>
              <a:cxnLst/>
              <a:rect r="r" b="b" t="t" l="l"/>
              <a:pathLst>
                <a:path h="853202" w="853202">
                  <a:moveTo>
                    <a:pt x="0" y="0"/>
                  </a:moveTo>
                  <a:lnTo>
                    <a:pt x="853202" y="0"/>
                  </a:lnTo>
                  <a:lnTo>
                    <a:pt x="853202" y="853202"/>
                  </a:lnTo>
                  <a:lnTo>
                    <a:pt x="0" y="85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true" flipV="false" rot="0">
              <a:off x="981908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true" flipV="false" rot="-202922">
              <a:off x="1042047" y="730573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192236" y="0"/>
                  </a:moveTo>
                  <a:lnTo>
                    <a:pt x="0" y="0"/>
                  </a:lnTo>
                  <a:lnTo>
                    <a:pt x="0" y="304603"/>
                  </a:lnTo>
                  <a:lnTo>
                    <a:pt x="192236" y="304603"/>
                  </a:lnTo>
                  <a:lnTo>
                    <a:pt x="1922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77969" y="71100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5" y="0"/>
                  </a:lnTo>
                  <a:lnTo>
                    <a:pt x="192235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45179" y="700659"/>
              <a:ext cx="192236" cy="304603"/>
            </a:xfrm>
            <a:custGeom>
              <a:avLst/>
              <a:gdLst/>
              <a:ahLst/>
              <a:cxnLst/>
              <a:rect r="r" b="b" t="t" l="l"/>
              <a:pathLst>
                <a:path h="304603" w="192236">
                  <a:moveTo>
                    <a:pt x="0" y="0"/>
                  </a:moveTo>
                  <a:lnTo>
                    <a:pt x="192236" y="0"/>
                  </a:lnTo>
                  <a:lnTo>
                    <a:pt x="192236" y="304603"/>
                  </a:lnTo>
                  <a:lnTo>
                    <a:pt x="0" y="304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-395755">
              <a:off x="324208" y="299016"/>
              <a:ext cx="473250" cy="604793"/>
            </a:xfrm>
            <a:custGeom>
              <a:avLst/>
              <a:gdLst/>
              <a:ahLst/>
              <a:cxnLst/>
              <a:rect r="r" b="b" t="t" l="l"/>
              <a:pathLst>
                <a:path h="604793" w="473250">
                  <a:moveTo>
                    <a:pt x="0" y="0"/>
                  </a:moveTo>
                  <a:lnTo>
                    <a:pt x="473251" y="0"/>
                  </a:lnTo>
                  <a:lnTo>
                    <a:pt x="473251" y="604793"/>
                  </a:lnTo>
                  <a:lnTo>
                    <a:pt x="0" y="60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238873" y="1040934"/>
              <a:ext cx="850443" cy="2278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"/>
                </a:lnSpc>
              </a:pPr>
              <a:r>
                <a:rPr lang="en-US" sz="282" spc="64">
                  <a:solidFill>
                    <a:srgbClr val="4DA3DF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55316" y="23918"/>
              <a:ext cx="1217557" cy="668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2" spc="64">
                  <a:solidFill>
                    <a:srgbClr val="ED117F"/>
                  </a:solidFill>
                  <a:latin typeface="Aristotelica Pro Bold"/>
                </a:rPr>
                <a:t>Super Creative Teachers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-395755">
            <a:off x="352555" y="592039"/>
            <a:ext cx="955255" cy="1220774"/>
          </a:xfrm>
          <a:custGeom>
            <a:avLst/>
            <a:gdLst/>
            <a:ahLst/>
            <a:cxnLst/>
            <a:rect r="r" b="b" t="t" l="l"/>
            <a:pathLst>
              <a:path h="1220774" w="955255">
                <a:moveTo>
                  <a:pt x="0" y="0"/>
                </a:moveTo>
                <a:lnTo>
                  <a:pt x="955255" y="0"/>
                </a:lnTo>
                <a:lnTo>
                  <a:pt x="955255" y="1220774"/>
                </a:lnTo>
                <a:lnTo>
                  <a:pt x="0" y="1220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576850" y="2512138"/>
            <a:ext cx="4406301" cy="1478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2733">
                <a:solidFill>
                  <a:srgbClr val="ED1480"/>
                </a:solidFill>
                <a:latin typeface="Aristotelica Pro Bold"/>
              </a:rPr>
              <a:t>1/08/23     Tuesday</a:t>
            </a:r>
          </a:p>
          <a:p>
            <a:pPr algn="ctr">
              <a:lnSpc>
                <a:spcPts val="4647"/>
              </a:lnSpc>
            </a:pPr>
            <a:r>
              <a:rPr lang="en-US" sz="2733">
                <a:solidFill>
                  <a:srgbClr val="ED1480"/>
                </a:solidFill>
                <a:latin typeface="Aristotelica Pro Bold"/>
              </a:rPr>
              <a:t>12:00-16:00 Kfar-Saba</a:t>
            </a:r>
          </a:p>
          <a:p>
            <a:pPr algn="ctr">
              <a:lnSpc>
                <a:spcPts val="2365"/>
              </a:lnSpc>
            </a:pPr>
            <a:r>
              <a:rPr lang="en-US" sz="1391">
                <a:solidFill>
                  <a:srgbClr val="ED1480"/>
                </a:solidFill>
                <a:cs typeface="Aristotelica Pro Bold"/>
              </a:rPr>
              <a:t>אשכול פיס כפר סבא הגליל 65 פינת בן יהודה 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6751184" y="0"/>
            <a:ext cx="1505085" cy="1332000"/>
          </a:xfrm>
          <a:custGeom>
            <a:avLst/>
            <a:gdLst/>
            <a:ahLst/>
            <a:cxnLst/>
            <a:rect r="r" b="b" t="t" l="l"/>
            <a:pathLst>
              <a:path h="1332000" w="1505085">
                <a:moveTo>
                  <a:pt x="0" y="0"/>
                </a:moveTo>
                <a:lnTo>
                  <a:pt x="1505085" y="0"/>
                </a:lnTo>
                <a:lnTo>
                  <a:pt x="1505085" y="1332000"/>
                </a:lnTo>
                <a:lnTo>
                  <a:pt x="0" y="133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5693044" y="3609356"/>
            <a:ext cx="363129" cy="446927"/>
          </a:xfrm>
          <a:custGeom>
            <a:avLst/>
            <a:gdLst/>
            <a:ahLst/>
            <a:cxnLst/>
            <a:rect r="r" b="b" t="t" l="l"/>
            <a:pathLst>
              <a:path h="446927" w="363129">
                <a:moveTo>
                  <a:pt x="0" y="0"/>
                </a:moveTo>
                <a:lnTo>
                  <a:pt x="363129" y="0"/>
                </a:lnTo>
                <a:lnTo>
                  <a:pt x="363129" y="446927"/>
                </a:lnTo>
                <a:lnTo>
                  <a:pt x="0" y="446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10684835">
            <a:off x="170024" y="4394393"/>
            <a:ext cx="428196" cy="428196"/>
          </a:xfrm>
          <a:custGeom>
            <a:avLst/>
            <a:gdLst/>
            <a:ahLst/>
            <a:cxnLst/>
            <a:rect r="r" b="b" t="t" l="l"/>
            <a:pathLst>
              <a:path h="428196" w="428196">
                <a:moveTo>
                  <a:pt x="0" y="0"/>
                </a:moveTo>
                <a:lnTo>
                  <a:pt x="428196" y="0"/>
                </a:lnTo>
                <a:lnTo>
                  <a:pt x="428196" y="428196"/>
                </a:lnTo>
                <a:lnTo>
                  <a:pt x="0" y="4281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-1973681" y="8090695"/>
            <a:ext cx="2195790" cy="2436992"/>
            <a:chOff x="0" y="0"/>
            <a:chExt cx="1098068" cy="121868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50980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103748" y="8652210"/>
            <a:ext cx="2630262" cy="2919190"/>
            <a:chOff x="0" y="0"/>
            <a:chExt cx="1098068" cy="121868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>
                <a:alpha val="35686"/>
              </a:srgbClr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6848025" y="7154504"/>
            <a:ext cx="1941425" cy="2154687"/>
            <a:chOff x="0" y="0"/>
            <a:chExt cx="1098068" cy="1218688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43922"/>
              </a:srgbClr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48" id="48"/>
          <p:cNvSpPr/>
          <p:nvPr/>
        </p:nvSpPr>
        <p:spPr>
          <a:xfrm flipH="false" flipV="false" rot="0">
            <a:off x="651700" y="5366666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1245204" y="4995194"/>
            <a:ext cx="2660751" cy="54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In English with Debbie 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Sharon's English School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Noa Menashe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Stav Games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Menachem Moshkovits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Wiz Kids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Tov Ladaat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Eric Cohen 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Ilana Mishan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Monster Speak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Zigzag Language Games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Funglish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Ready Study Grow with Bruria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Play Stage</a:t>
            </a:r>
          </a:p>
          <a:p>
            <a:pPr marL="286390" indent="-143195" lvl="1">
              <a:lnSpc>
                <a:spcPts val="2759"/>
              </a:lnSpc>
              <a:buFont typeface="Arial"/>
              <a:buChar char="•"/>
            </a:pPr>
            <a:r>
              <a:rPr lang="en-US" sz="1326">
                <a:solidFill>
                  <a:srgbClr val="00609E"/>
                </a:solidFill>
                <a:latin typeface="Aristotelica Pro Bold"/>
              </a:rPr>
              <a:t>Soft English    </a:t>
            </a:r>
          </a:p>
          <a:p>
            <a:pPr>
              <a:lnSpc>
                <a:spcPts val="2759"/>
              </a:lnSpc>
            </a:pPr>
          </a:p>
        </p:txBody>
      </p:sp>
      <p:sp>
        <p:nvSpPr>
          <p:cNvPr name="TextBox 50" id="50"/>
          <p:cNvSpPr txBox="true"/>
          <p:nvPr/>
        </p:nvSpPr>
        <p:spPr>
          <a:xfrm rot="0">
            <a:off x="3858381" y="4995194"/>
            <a:ext cx="4311512" cy="579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Workbooks, Games, Posters, Reading Books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Workbooks and Posters for beginner learners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Workbooks and Games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Games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Workbooks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English Books and Games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Books, Posters and Flashcards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School Books 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Reading and Writing Games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Games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Games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Games</a:t>
            </a:r>
          </a:p>
          <a:p>
            <a:pPr>
              <a:lnSpc>
                <a:spcPts val="1409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Reading, Vocabulary and </a:t>
            </a:r>
          </a:p>
          <a:p>
            <a:pPr>
              <a:lnSpc>
                <a:spcPts val="1409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Comprehension Booklets</a:t>
            </a:r>
          </a:p>
          <a:p>
            <a:pPr>
              <a:lnSpc>
                <a:spcPts val="2766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Plays for Children</a:t>
            </a:r>
          </a:p>
          <a:p>
            <a:pPr>
              <a:lnSpc>
                <a:spcPts val="1409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Books, Card Games, Digital Games, </a:t>
            </a:r>
          </a:p>
          <a:p>
            <a:pPr>
              <a:lnSpc>
                <a:spcPts val="1409"/>
              </a:lnSpc>
            </a:pPr>
            <a:r>
              <a:rPr lang="en-US" sz="1329">
                <a:solidFill>
                  <a:srgbClr val="ED117F"/>
                </a:solidFill>
                <a:latin typeface="Aristotelica Pro Bold"/>
              </a:rPr>
              <a:t>Floor Posters and Training Courses</a:t>
            </a:r>
          </a:p>
          <a:p>
            <a:pPr>
              <a:lnSpc>
                <a:spcPts val="2766"/>
              </a:lnSpc>
            </a:pPr>
          </a:p>
          <a:p>
            <a:pPr>
              <a:lnSpc>
                <a:spcPts val="2766"/>
              </a:lnSpc>
            </a:pPr>
          </a:p>
        </p:txBody>
      </p:sp>
      <p:sp>
        <p:nvSpPr>
          <p:cNvPr name="Freeform 51" id="51"/>
          <p:cNvSpPr/>
          <p:nvPr/>
        </p:nvSpPr>
        <p:spPr>
          <a:xfrm flipH="false" flipV="false" rot="0">
            <a:off x="651700" y="639245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651700" y="5708596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5"/>
                </a:lnTo>
                <a:lnTo>
                  <a:pt x="0" y="235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651700" y="605052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685775" y="741824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7" y="0"/>
                </a:lnTo>
                <a:lnTo>
                  <a:pt x="6292087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719077" y="776017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651700" y="810210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651700" y="844403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651700" y="878596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651700" y="912789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711677" y="946982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651700" y="707631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685775" y="673438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7" y="0"/>
                </a:lnTo>
                <a:lnTo>
                  <a:pt x="6292087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>
            <a:hlinkClick r:id="rId16" tooltip="https://www.debbiebanglit.com"/>
          </p:cNvPr>
          <p:cNvSpPr/>
          <p:nvPr/>
        </p:nvSpPr>
        <p:spPr>
          <a:xfrm flipH="false" flipV="false" rot="0">
            <a:off x="478045" y="5045423"/>
            <a:ext cx="551684" cy="303426"/>
          </a:xfrm>
          <a:custGeom>
            <a:avLst/>
            <a:gdLst/>
            <a:ahLst/>
            <a:cxnLst/>
            <a:rect r="r" b="b" t="t" l="l"/>
            <a:pathLst>
              <a:path h="303426" w="551684">
                <a:moveTo>
                  <a:pt x="0" y="0"/>
                </a:moveTo>
                <a:lnTo>
                  <a:pt x="551684" y="0"/>
                </a:lnTo>
                <a:lnTo>
                  <a:pt x="551684" y="303427"/>
                </a:lnTo>
                <a:lnTo>
                  <a:pt x="0" y="303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64" id="64">
            <a:hlinkClick r:id="rId18" tooltip="mailto:limorgut1@yahoo.com"/>
          </p:cNvPr>
          <p:cNvSpPr/>
          <p:nvPr/>
        </p:nvSpPr>
        <p:spPr>
          <a:xfrm flipH="false" flipV="false" rot="0">
            <a:off x="621261" y="8164204"/>
            <a:ext cx="304063" cy="303426"/>
          </a:xfrm>
          <a:custGeom>
            <a:avLst/>
            <a:gdLst/>
            <a:ahLst/>
            <a:cxnLst/>
            <a:rect r="r" b="b" t="t" l="l"/>
            <a:pathLst>
              <a:path h="303426" w="304063">
                <a:moveTo>
                  <a:pt x="0" y="0"/>
                </a:moveTo>
                <a:lnTo>
                  <a:pt x="304064" y="0"/>
                </a:lnTo>
                <a:lnTo>
                  <a:pt x="304064" y="303427"/>
                </a:lnTo>
                <a:lnTo>
                  <a:pt x="0" y="303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-838" r="0" b="0"/>
            </a:stretch>
          </a:blipFill>
        </p:spPr>
      </p:sp>
      <p:sp>
        <p:nvSpPr>
          <p:cNvPr name="Freeform 65" id="65">
            <a:hlinkClick r:id="rId20" tooltip="https://funglish.club"/>
          </p:cNvPr>
          <p:cNvSpPr/>
          <p:nvPr/>
        </p:nvSpPr>
        <p:spPr>
          <a:xfrm flipH="false" flipV="false" rot="0">
            <a:off x="380522" y="8825528"/>
            <a:ext cx="746730" cy="303426"/>
          </a:xfrm>
          <a:custGeom>
            <a:avLst/>
            <a:gdLst/>
            <a:ahLst/>
            <a:cxnLst/>
            <a:rect r="r" b="b" t="t" l="l"/>
            <a:pathLst>
              <a:path h="303426" w="746730">
                <a:moveTo>
                  <a:pt x="0" y="0"/>
                </a:moveTo>
                <a:lnTo>
                  <a:pt x="746730" y="0"/>
                </a:lnTo>
                <a:lnTo>
                  <a:pt x="746730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66" id="66">
            <a:hlinkClick r:id="rId22" tooltip="http://www.noamenashe.co.il"/>
          </p:cNvPr>
          <p:cNvSpPr/>
          <p:nvPr/>
        </p:nvSpPr>
        <p:spPr>
          <a:xfrm flipH="false" flipV="false" rot="0">
            <a:off x="530557" y="5734423"/>
            <a:ext cx="446659" cy="303426"/>
          </a:xfrm>
          <a:custGeom>
            <a:avLst/>
            <a:gdLst/>
            <a:ahLst/>
            <a:cxnLst/>
            <a:rect r="r" b="b" t="t" l="l"/>
            <a:pathLst>
              <a:path h="303426" w="446659">
                <a:moveTo>
                  <a:pt x="0" y="0"/>
                </a:moveTo>
                <a:lnTo>
                  <a:pt x="446659" y="0"/>
                </a:lnTo>
                <a:lnTo>
                  <a:pt x="446659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67" id="67">
            <a:hlinkClick r:id="rId24" tooltip="https://wizkids.co.il"/>
          </p:cNvPr>
          <p:cNvSpPr/>
          <p:nvPr/>
        </p:nvSpPr>
        <p:spPr>
          <a:xfrm flipH="false" flipV="false" rot="0">
            <a:off x="526317" y="6766756"/>
            <a:ext cx="455139" cy="303426"/>
          </a:xfrm>
          <a:custGeom>
            <a:avLst/>
            <a:gdLst/>
            <a:ahLst/>
            <a:cxnLst/>
            <a:rect r="r" b="b" t="t" l="l"/>
            <a:pathLst>
              <a:path h="303426" w="455139">
                <a:moveTo>
                  <a:pt x="0" y="0"/>
                </a:moveTo>
                <a:lnTo>
                  <a:pt x="455139" y="0"/>
                </a:lnTo>
                <a:lnTo>
                  <a:pt x="455139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68" id="68">
            <a:hlinkClick r:id="rId26" tooltip="https://www.tovladaat.co.il/page/%D7%94%D7%9E%D7%9C%D7%A6%D7%95%D7%AA"/>
          </p:cNvPr>
          <p:cNvSpPr/>
          <p:nvPr/>
        </p:nvSpPr>
        <p:spPr>
          <a:xfrm flipH="false" flipV="false" rot="0">
            <a:off x="653451" y="7320808"/>
            <a:ext cx="303426" cy="303426"/>
          </a:xfrm>
          <a:custGeom>
            <a:avLst/>
            <a:gdLst/>
            <a:ahLst/>
            <a:cxnLst/>
            <a:rect r="r" b="b" t="t" l="l"/>
            <a:pathLst>
              <a:path h="303426" w="303426">
                <a:moveTo>
                  <a:pt x="0" y="0"/>
                </a:moveTo>
                <a:lnTo>
                  <a:pt x="303426" y="0"/>
                </a:lnTo>
                <a:lnTo>
                  <a:pt x="303426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69" id="69">
            <a:hlinkClick r:id="rId28" tooltip="https://www.ecb.co.il"/>
          </p:cNvPr>
          <p:cNvSpPr/>
          <p:nvPr/>
        </p:nvSpPr>
        <p:spPr>
          <a:xfrm flipH="false" flipV="false" rot="0">
            <a:off x="529317" y="7455756"/>
            <a:ext cx="449139" cy="303426"/>
          </a:xfrm>
          <a:custGeom>
            <a:avLst/>
            <a:gdLst/>
            <a:ahLst/>
            <a:cxnLst/>
            <a:rect r="r" b="b" t="t" l="l"/>
            <a:pathLst>
              <a:path h="303426" w="449139">
                <a:moveTo>
                  <a:pt x="0" y="0"/>
                </a:moveTo>
                <a:lnTo>
                  <a:pt x="449139" y="0"/>
                </a:lnTo>
                <a:lnTo>
                  <a:pt x="449139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-24198" r="0" b="-23824"/>
            </a:stretch>
          </a:blipFill>
        </p:spPr>
      </p:sp>
      <p:sp>
        <p:nvSpPr>
          <p:cNvPr name="Freeform 70" id="70">
            <a:hlinkClick r:id="rId30" tooltip="http://bit.ly/stavgames"/>
          </p:cNvPr>
          <p:cNvSpPr/>
          <p:nvPr/>
        </p:nvSpPr>
        <p:spPr>
          <a:xfrm flipH="false" flipV="false" rot="0">
            <a:off x="621261" y="6078922"/>
            <a:ext cx="265251" cy="302261"/>
          </a:xfrm>
          <a:custGeom>
            <a:avLst/>
            <a:gdLst/>
            <a:ahLst/>
            <a:cxnLst/>
            <a:rect r="r" b="b" t="t" l="l"/>
            <a:pathLst>
              <a:path h="302261" w="265251">
                <a:moveTo>
                  <a:pt x="0" y="0"/>
                </a:moveTo>
                <a:lnTo>
                  <a:pt x="265251" y="0"/>
                </a:lnTo>
                <a:lnTo>
                  <a:pt x="265251" y="302261"/>
                </a:lnTo>
                <a:lnTo>
                  <a:pt x="0" y="30226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11003" t="-5912" r="-18535" b="-7764"/>
            </a:stretch>
          </a:blipFill>
        </p:spPr>
      </p:sp>
      <p:sp>
        <p:nvSpPr>
          <p:cNvPr name="Freeform 71" id="71">
            <a:hlinkClick r:id="rId32" tooltip="https://www.moshkovits-reading-english.co.il"/>
          </p:cNvPr>
          <p:cNvSpPr/>
          <p:nvPr/>
        </p:nvSpPr>
        <p:spPr>
          <a:xfrm flipH="false" flipV="false" rot="0">
            <a:off x="461832" y="6422257"/>
            <a:ext cx="584109" cy="303426"/>
          </a:xfrm>
          <a:custGeom>
            <a:avLst/>
            <a:gdLst/>
            <a:ahLst/>
            <a:cxnLst/>
            <a:rect r="r" b="b" t="t" l="l"/>
            <a:pathLst>
              <a:path h="303426" w="584109">
                <a:moveTo>
                  <a:pt x="0" y="0"/>
                </a:moveTo>
                <a:lnTo>
                  <a:pt x="584109" y="0"/>
                </a:lnTo>
                <a:lnTo>
                  <a:pt x="584109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72" id="72">
            <a:hlinkClick r:id="rId34" tooltip="https://www.facebook.com/profile.php?id=100063795840911"/>
          </p:cNvPr>
          <p:cNvSpPr/>
          <p:nvPr/>
        </p:nvSpPr>
        <p:spPr>
          <a:xfrm flipH="false" flipV="false" rot="0">
            <a:off x="457085" y="8481028"/>
            <a:ext cx="593602" cy="303426"/>
          </a:xfrm>
          <a:custGeom>
            <a:avLst/>
            <a:gdLst/>
            <a:ahLst/>
            <a:cxnLst/>
            <a:rect r="r" b="b" t="t" l="l"/>
            <a:pathLst>
              <a:path h="303426" w="593602">
                <a:moveTo>
                  <a:pt x="0" y="0"/>
                </a:moveTo>
                <a:lnTo>
                  <a:pt x="593603" y="0"/>
                </a:lnTo>
                <a:lnTo>
                  <a:pt x="593603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73" id="73">
            <a:hlinkClick r:id="rId36" tooltip="https://sharoni.net"/>
          </p:cNvPr>
          <p:cNvSpPr/>
          <p:nvPr/>
        </p:nvSpPr>
        <p:spPr>
          <a:xfrm flipH="false" flipV="false" rot="0">
            <a:off x="461603" y="5389923"/>
            <a:ext cx="584567" cy="303426"/>
          </a:xfrm>
          <a:custGeom>
            <a:avLst/>
            <a:gdLst/>
            <a:ahLst/>
            <a:cxnLst/>
            <a:rect r="r" b="b" t="t" l="l"/>
            <a:pathLst>
              <a:path h="303426" w="584567">
                <a:moveTo>
                  <a:pt x="0" y="0"/>
                </a:moveTo>
                <a:lnTo>
                  <a:pt x="584567" y="0"/>
                </a:lnTo>
                <a:lnTo>
                  <a:pt x="584567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Freeform 74" id="74">
            <a:hlinkClick r:id="rId38" tooltip="https://bruriainsights.blogspot.com"/>
          </p:cNvPr>
          <p:cNvSpPr/>
          <p:nvPr/>
        </p:nvSpPr>
        <p:spPr>
          <a:xfrm flipH="false" flipV="false" rot="0">
            <a:off x="602173" y="9170028"/>
            <a:ext cx="303426" cy="303426"/>
          </a:xfrm>
          <a:custGeom>
            <a:avLst/>
            <a:gdLst/>
            <a:ahLst/>
            <a:cxnLst/>
            <a:rect r="r" b="b" t="t" l="l"/>
            <a:pathLst>
              <a:path h="303426" w="303426">
                <a:moveTo>
                  <a:pt x="0" y="0"/>
                </a:moveTo>
                <a:lnTo>
                  <a:pt x="303427" y="0"/>
                </a:lnTo>
                <a:lnTo>
                  <a:pt x="303427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0" t="0" r="0" b="0"/>
            </a:stretch>
          </a:blipFill>
        </p:spPr>
      </p:sp>
      <p:sp>
        <p:nvSpPr>
          <p:cNvPr name="Freeform 75" id="75">
            <a:hlinkClick r:id="rId40" tooltip="http://www.anglitanglit.com"/>
          </p:cNvPr>
          <p:cNvSpPr/>
          <p:nvPr/>
        </p:nvSpPr>
        <p:spPr>
          <a:xfrm flipH="false" flipV="false" rot="0">
            <a:off x="419118" y="9850801"/>
            <a:ext cx="691749" cy="303426"/>
          </a:xfrm>
          <a:custGeom>
            <a:avLst/>
            <a:gdLst/>
            <a:ahLst/>
            <a:cxnLst/>
            <a:rect r="r" b="b" t="t" l="l"/>
            <a:pathLst>
              <a:path h="303426" w="691749">
                <a:moveTo>
                  <a:pt x="0" y="0"/>
                </a:moveTo>
                <a:lnTo>
                  <a:pt x="691749" y="0"/>
                </a:lnTo>
                <a:lnTo>
                  <a:pt x="691749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0" t="0" r="0" b="0"/>
            </a:stretch>
          </a:blipFill>
        </p:spPr>
      </p:sp>
      <p:grpSp>
        <p:nvGrpSpPr>
          <p:cNvPr name="Group 76" id="76"/>
          <p:cNvGrpSpPr/>
          <p:nvPr/>
        </p:nvGrpSpPr>
        <p:grpSpPr>
          <a:xfrm rot="0">
            <a:off x="-1585565" y="9283697"/>
            <a:ext cx="2195790" cy="2436992"/>
            <a:chOff x="0" y="0"/>
            <a:chExt cx="1098068" cy="1218688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>
                <a:alpha val="50980"/>
              </a:srgbClr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79" id="79">
            <a:hlinkClick r:id="rId42" tooltip="https://www.tovladaat.co.il"/>
          </p:cNvPr>
          <p:cNvSpPr/>
          <p:nvPr/>
        </p:nvSpPr>
        <p:spPr>
          <a:xfrm flipH="false" flipV="false" rot="0">
            <a:off x="608148" y="7111256"/>
            <a:ext cx="291477" cy="303426"/>
          </a:xfrm>
          <a:custGeom>
            <a:avLst/>
            <a:gdLst/>
            <a:ahLst/>
            <a:cxnLst/>
            <a:rect r="r" b="b" t="t" l="l"/>
            <a:pathLst>
              <a:path h="303426" w="291477">
                <a:moveTo>
                  <a:pt x="0" y="0"/>
                </a:moveTo>
                <a:lnTo>
                  <a:pt x="291477" y="0"/>
                </a:lnTo>
                <a:lnTo>
                  <a:pt x="291477" y="303426"/>
                </a:lnTo>
                <a:lnTo>
                  <a:pt x="0" y="303426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-15726" t="-11230" r="-11207" b="-10704"/>
            </a:stretch>
          </a:blipFill>
        </p:spPr>
      </p:sp>
      <p:sp>
        <p:nvSpPr>
          <p:cNvPr name="Freeform 80" id="80">
            <a:hlinkClick r:id="rId44" tooltip="https://www.facebook.com/groups/986378781401938"/>
          </p:cNvPr>
          <p:cNvSpPr/>
          <p:nvPr/>
        </p:nvSpPr>
        <p:spPr>
          <a:xfrm flipH="false" flipV="false" rot="0">
            <a:off x="457085" y="7800255"/>
            <a:ext cx="626823" cy="295200"/>
          </a:xfrm>
          <a:custGeom>
            <a:avLst/>
            <a:gdLst/>
            <a:ahLst/>
            <a:cxnLst/>
            <a:rect r="r" b="b" t="t" l="l"/>
            <a:pathLst>
              <a:path h="295200" w="626823">
                <a:moveTo>
                  <a:pt x="0" y="0"/>
                </a:moveTo>
                <a:lnTo>
                  <a:pt x="626824" y="0"/>
                </a:lnTo>
                <a:lnTo>
                  <a:pt x="626824" y="295200"/>
                </a:lnTo>
                <a:lnTo>
                  <a:pt x="0" y="295200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 l="0" t="-22118" r="0" b="-38716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0">
            <a:off x="573628" y="9811755"/>
            <a:ext cx="6292088" cy="23595"/>
          </a:xfrm>
          <a:custGeom>
            <a:avLst/>
            <a:gdLst/>
            <a:ahLst/>
            <a:cxnLst/>
            <a:rect r="r" b="b" t="t" l="l"/>
            <a:pathLst>
              <a:path h="23595" w="6292088">
                <a:moveTo>
                  <a:pt x="0" y="0"/>
                </a:moveTo>
                <a:lnTo>
                  <a:pt x="6292088" y="0"/>
                </a:lnTo>
                <a:lnTo>
                  <a:pt x="6292088" y="23596"/>
                </a:lnTo>
                <a:lnTo>
                  <a:pt x="0" y="235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2" id="82">
            <a:hlinkClick r:id="rId46" tooltip="http://playstage.co.il"/>
          </p:cNvPr>
          <p:cNvSpPr/>
          <p:nvPr/>
        </p:nvSpPr>
        <p:spPr>
          <a:xfrm flipH="false" flipV="false" rot="0">
            <a:off x="262569" y="9514527"/>
            <a:ext cx="982635" cy="295200"/>
          </a:xfrm>
          <a:custGeom>
            <a:avLst/>
            <a:gdLst/>
            <a:ahLst/>
            <a:cxnLst/>
            <a:rect r="r" b="b" t="t" l="l"/>
            <a:pathLst>
              <a:path h="295200" w="982635">
                <a:moveTo>
                  <a:pt x="0" y="0"/>
                </a:moveTo>
                <a:lnTo>
                  <a:pt x="982635" y="0"/>
                </a:lnTo>
                <a:lnTo>
                  <a:pt x="982635" y="295200"/>
                </a:lnTo>
                <a:lnTo>
                  <a:pt x="0" y="295200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 l="0" t="0" r="0" b="0"/>
            </a:stretch>
          </a:blipFill>
        </p:spPr>
      </p:sp>
      <p:sp>
        <p:nvSpPr>
          <p:cNvPr name="TextBox 83" id="83"/>
          <p:cNvSpPr txBox="true"/>
          <p:nvPr/>
        </p:nvSpPr>
        <p:spPr>
          <a:xfrm rot="0">
            <a:off x="245124" y="3989156"/>
            <a:ext cx="7154157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D1480"/>
                </a:solidFill>
                <a:latin typeface="Aristotelica Pro Bold"/>
              </a:rPr>
              <a:t>Stalls with Educational Materials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419118" y="4755756"/>
            <a:ext cx="1194113" cy="242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8"/>
              </a:lnSpc>
              <a:spcBef>
                <a:spcPct val="0"/>
              </a:spcBef>
            </a:pPr>
            <a:r>
              <a:rPr lang="en-US" sz="1169">
                <a:solidFill>
                  <a:srgbClr val="000000"/>
                </a:solidFill>
                <a:latin typeface="Aristotelica Pro Bold"/>
              </a:rPr>
              <a:t>CLick on the logos</a:t>
            </a:r>
          </a:p>
        </p:txBody>
      </p:sp>
      <p:sp>
        <p:nvSpPr>
          <p:cNvPr name="Freeform 85" id="85"/>
          <p:cNvSpPr/>
          <p:nvPr/>
        </p:nvSpPr>
        <p:spPr>
          <a:xfrm flipH="false" flipV="false" rot="0">
            <a:off x="-618573" y="2593138"/>
            <a:ext cx="1505085" cy="1332000"/>
          </a:xfrm>
          <a:custGeom>
            <a:avLst/>
            <a:gdLst/>
            <a:ahLst/>
            <a:cxnLst/>
            <a:rect r="r" b="b" t="t" l="l"/>
            <a:pathLst>
              <a:path h="1332000" w="1505085">
                <a:moveTo>
                  <a:pt x="0" y="0"/>
                </a:moveTo>
                <a:lnTo>
                  <a:pt x="1505085" y="0"/>
                </a:lnTo>
                <a:lnTo>
                  <a:pt x="1505085" y="1332000"/>
                </a:lnTo>
                <a:lnTo>
                  <a:pt x="0" y="133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6" id="86"/>
          <p:cNvSpPr txBox="true"/>
          <p:nvPr/>
        </p:nvSpPr>
        <p:spPr>
          <a:xfrm rot="0">
            <a:off x="1264703" y="547052"/>
            <a:ext cx="5030595" cy="60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3462">
                <a:solidFill>
                  <a:srgbClr val="ED1480"/>
                </a:solidFill>
                <a:latin typeface="Aristotelica Pro Bold"/>
              </a:rPr>
              <a:t>Super Creative Teachers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4680" y="223590"/>
            <a:ext cx="8276753" cy="2206234"/>
            <a:chOff x="0" y="0"/>
            <a:chExt cx="49728119" cy="132554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728118" cy="13255425"/>
            </a:xfrm>
            <a:custGeom>
              <a:avLst/>
              <a:gdLst/>
              <a:ahLst/>
              <a:cxnLst/>
              <a:rect r="r" b="b" t="t" l="l"/>
              <a:pathLst>
                <a:path h="13255425" w="49728118">
                  <a:moveTo>
                    <a:pt x="0" y="0"/>
                  </a:moveTo>
                  <a:lnTo>
                    <a:pt x="49728118" y="0"/>
                  </a:lnTo>
                  <a:lnTo>
                    <a:pt x="49728118" y="13255425"/>
                  </a:lnTo>
                  <a:lnTo>
                    <a:pt x="0" y="13255425"/>
                  </a:lnTo>
                  <a:close/>
                </a:path>
              </a:pathLst>
            </a:custGeom>
            <a:solidFill>
              <a:srgbClr val="B1DE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9636" y="1485229"/>
            <a:ext cx="443474" cy="44347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C9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64579" y="0"/>
            <a:ext cx="1436607" cy="1594416"/>
            <a:chOff x="0" y="0"/>
            <a:chExt cx="1098068" cy="12186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223" y="1594416"/>
            <a:ext cx="561858" cy="5618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BCE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281006" y="505183"/>
            <a:ext cx="5030595" cy="60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3462">
                <a:solidFill>
                  <a:srgbClr val="ED1480"/>
                </a:solidFill>
                <a:latin typeface="Aristotelica Pro Bold"/>
              </a:rPr>
              <a:t>Super Creative Teachers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86616" y="1032631"/>
            <a:ext cx="2819374" cy="67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5"/>
              </a:lnSpc>
            </a:pPr>
            <a:r>
              <a:rPr lang="en-US" sz="3925">
                <a:solidFill>
                  <a:srgbClr val="ED1480"/>
                </a:solidFill>
                <a:latin typeface="Aristotelica Pro Bold"/>
              </a:rPr>
              <a:t>Conference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854875" y="1036058"/>
            <a:ext cx="670075" cy="743681"/>
            <a:chOff x="0" y="0"/>
            <a:chExt cx="1098068" cy="121868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57591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7E8E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189913" y="1036058"/>
            <a:ext cx="1232442" cy="1232768"/>
            <a:chOff x="0" y="0"/>
            <a:chExt cx="1218366" cy="12186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2558" y="0"/>
              <a:ext cx="1213250" cy="1218688"/>
            </a:xfrm>
            <a:custGeom>
              <a:avLst/>
              <a:gdLst/>
              <a:ahLst/>
              <a:cxnLst/>
              <a:rect r="r" b="b" t="t" l="l"/>
              <a:pathLst>
                <a:path h="1218688" w="1213250">
                  <a:moveTo>
                    <a:pt x="606625" y="0"/>
                  </a:moveTo>
                  <a:lnTo>
                    <a:pt x="606625" y="0"/>
                  </a:lnTo>
                  <a:cubicBezTo>
                    <a:pt x="942093" y="1500"/>
                    <a:pt x="1213250" y="273873"/>
                    <a:pt x="1213250" y="609344"/>
                  </a:cubicBezTo>
                  <a:cubicBezTo>
                    <a:pt x="1213250" y="944815"/>
                    <a:pt x="942093" y="1217188"/>
                    <a:pt x="606625" y="1218688"/>
                  </a:cubicBezTo>
                  <a:cubicBezTo>
                    <a:pt x="271157" y="1217188"/>
                    <a:pt x="0" y="944815"/>
                    <a:pt x="0" y="609344"/>
                  </a:cubicBezTo>
                  <a:cubicBezTo>
                    <a:pt x="0" y="273873"/>
                    <a:pt x="271157" y="1500"/>
                    <a:pt x="606625" y="0"/>
                  </a:cubicBezTo>
                  <a:close/>
                </a:path>
              </a:pathLst>
            </a:custGeom>
            <a:solidFill>
              <a:srgbClr val="BDEFE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4941" lIns="4941" bIns="4941" rIns="4941"/>
            <a:lstStyle/>
            <a:p>
              <a:pPr algn="ctr">
                <a:lnSpc>
                  <a:spcPts val="225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-395755">
            <a:off x="64729" y="403483"/>
            <a:ext cx="955255" cy="1220774"/>
          </a:xfrm>
          <a:custGeom>
            <a:avLst/>
            <a:gdLst/>
            <a:ahLst/>
            <a:cxnLst/>
            <a:rect r="r" b="b" t="t" l="l"/>
            <a:pathLst>
              <a:path h="1220774" w="955255">
                <a:moveTo>
                  <a:pt x="0" y="0"/>
                </a:moveTo>
                <a:lnTo>
                  <a:pt x="955255" y="0"/>
                </a:lnTo>
                <a:lnTo>
                  <a:pt x="955255" y="1220773"/>
                </a:lnTo>
                <a:lnTo>
                  <a:pt x="0" y="122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6206077" y="1048290"/>
            <a:ext cx="1200114" cy="1208303"/>
            <a:chOff x="0" y="0"/>
            <a:chExt cx="1600152" cy="161107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244422" y="248981"/>
              <a:ext cx="1121305" cy="1121305"/>
            </a:xfrm>
            <a:custGeom>
              <a:avLst/>
              <a:gdLst/>
              <a:ahLst/>
              <a:cxnLst/>
              <a:rect r="r" b="b" t="t" l="l"/>
              <a:pathLst>
                <a:path h="1121305" w="1121305">
                  <a:moveTo>
                    <a:pt x="0" y="0"/>
                  </a:moveTo>
                  <a:lnTo>
                    <a:pt x="1121305" y="0"/>
                  </a:lnTo>
                  <a:lnTo>
                    <a:pt x="1121305" y="1121305"/>
                  </a:lnTo>
                  <a:lnTo>
                    <a:pt x="0" y="1121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true" flipV="false" rot="0">
              <a:off x="1217757" y="877960"/>
              <a:ext cx="252642" cy="400319"/>
            </a:xfrm>
            <a:custGeom>
              <a:avLst/>
              <a:gdLst/>
              <a:ahLst/>
              <a:cxnLst/>
              <a:rect r="r" b="b" t="t" l="l"/>
              <a:pathLst>
                <a:path h="400319" w="252642">
                  <a:moveTo>
                    <a:pt x="252642" y="0"/>
                  </a:moveTo>
                  <a:lnTo>
                    <a:pt x="0" y="0"/>
                  </a:lnTo>
                  <a:lnTo>
                    <a:pt x="0" y="400318"/>
                  </a:lnTo>
                  <a:lnTo>
                    <a:pt x="252642" y="400318"/>
                  </a:lnTo>
                  <a:lnTo>
                    <a:pt x="252642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true" flipV="false" rot="-202922">
              <a:off x="1296793" y="903672"/>
              <a:ext cx="252642" cy="400319"/>
            </a:xfrm>
            <a:custGeom>
              <a:avLst/>
              <a:gdLst/>
              <a:ahLst/>
              <a:cxnLst/>
              <a:rect r="r" b="b" t="t" l="l"/>
              <a:pathLst>
                <a:path h="400319" w="252642">
                  <a:moveTo>
                    <a:pt x="252642" y="0"/>
                  </a:moveTo>
                  <a:lnTo>
                    <a:pt x="0" y="0"/>
                  </a:lnTo>
                  <a:lnTo>
                    <a:pt x="0" y="400319"/>
                  </a:lnTo>
                  <a:lnTo>
                    <a:pt x="252642" y="400319"/>
                  </a:lnTo>
                  <a:lnTo>
                    <a:pt x="25264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51111" y="877960"/>
              <a:ext cx="252642" cy="400319"/>
            </a:xfrm>
            <a:custGeom>
              <a:avLst/>
              <a:gdLst/>
              <a:ahLst/>
              <a:cxnLst/>
              <a:rect r="r" b="b" t="t" l="l"/>
              <a:pathLst>
                <a:path h="400319" w="252642">
                  <a:moveTo>
                    <a:pt x="0" y="0"/>
                  </a:moveTo>
                  <a:lnTo>
                    <a:pt x="252642" y="0"/>
                  </a:lnTo>
                  <a:lnTo>
                    <a:pt x="252642" y="400318"/>
                  </a:lnTo>
                  <a:lnTo>
                    <a:pt x="0" y="400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39441" y="864358"/>
              <a:ext cx="252642" cy="400319"/>
            </a:xfrm>
            <a:custGeom>
              <a:avLst/>
              <a:gdLst/>
              <a:ahLst/>
              <a:cxnLst/>
              <a:rect r="r" b="b" t="t" l="l"/>
              <a:pathLst>
                <a:path h="400319" w="252642">
                  <a:moveTo>
                    <a:pt x="0" y="0"/>
                  </a:moveTo>
                  <a:lnTo>
                    <a:pt x="252642" y="0"/>
                  </a:lnTo>
                  <a:lnTo>
                    <a:pt x="252642" y="400319"/>
                  </a:lnTo>
                  <a:lnTo>
                    <a:pt x="0" y="400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395755">
              <a:off x="353387" y="336506"/>
              <a:ext cx="621960" cy="794838"/>
            </a:xfrm>
            <a:custGeom>
              <a:avLst/>
              <a:gdLst/>
              <a:ahLst/>
              <a:cxnLst/>
              <a:rect r="r" b="b" t="t" l="l"/>
              <a:pathLst>
                <a:path h="794838" w="621960">
                  <a:moveTo>
                    <a:pt x="0" y="0"/>
                  </a:moveTo>
                  <a:lnTo>
                    <a:pt x="621960" y="0"/>
                  </a:lnTo>
                  <a:lnTo>
                    <a:pt x="621960" y="794838"/>
                  </a:lnTo>
                  <a:lnTo>
                    <a:pt x="0" y="794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241237" y="1305027"/>
              <a:ext cx="1117678" cy="3060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0"/>
                </a:lnSpc>
              </a:pPr>
              <a:r>
                <a:rPr lang="en-US" sz="371" spc="85">
                  <a:solidFill>
                    <a:srgbClr val="4DA3DF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-28575"/>
              <a:ext cx="1600152" cy="8818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94"/>
                </a:lnSpc>
              </a:pPr>
              <a:r>
                <a:rPr lang="en-US" sz="1067" spc="85">
                  <a:solidFill>
                    <a:srgbClr val="4DA3DF"/>
                  </a:solidFill>
                  <a:latin typeface="Aristotelica Pro Bold"/>
                </a:rPr>
                <a:t>Super Creative Teachers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781373" y="3017700"/>
            <a:ext cx="6024761" cy="6932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Dear </a:t>
            </a:r>
            <a:r>
              <a:rPr lang="en-US" sz="1449" spc="142">
                <a:solidFill>
                  <a:srgbClr val="000000"/>
                </a:solidFill>
                <a:latin typeface="Quicksand"/>
              </a:rPr>
              <a:t>sellers! 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Noa is organizing a conference aimed at bringing together a diverse group of English teachers and business owners. We would love to make it extra special by giving every participant a small gift. Please consider donating a small item. There are two options (see below). Your generosity will help create a memorable experience for everyone attending. 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Thank you for considering this request and being part of the conference's success!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If you are interested in donating something, 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please let me know what you would like to donate.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 Bold"/>
              </a:rPr>
              <a:t>Option 1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150 small gifts to put in the bags.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 Bold"/>
              </a:rPr>
              <a:t>Options 2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One gift to raffle. 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Whichever one you decide to donate, please send 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me a photo of your gift. The gift/s have to be ready by 15th July. 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</a:p>
          <a:p>
            <a:pPr algn="ctr">
              <a:lnSpc>
                <a:spcPts val="2029"/>
              </a:lnSpc>
              <a:spcBef>
                <a:spcPct val="0"/>
              </a:spcBef>
            </a:pP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Thanks in advance,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Debbie and Noa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</a:p>
          <a:p>
            <a:pPr algn="ctr">
              <a:lnSpc>
                <a:spcPts val="2029"/>
              </a:lnSpc>
              <a:spcBef>
                <a:spcPct val="0"/>
              </a:spcBef>
            </a:pPr>
          </a:p>
          <a:p>
            <a:pPr>
              <a:lnSpc>
                <a:spcPts val="2029"/>
              </a:lnSpc>
              <a:spcBef>
                <a:spcPct val="0"/>
              </a:spcBef>
            </a:pPr>
            <a:r>
              <a:rPr lang="en-US" sz="1449" spc="142">
                <a:solidFill>
                  <a:srgbClr val="000000"/>
                </a:solidFill>
                <a:latin typeface="Quicksand"/>
              </a:rPr>
              <a:t>Debbie - 052-228-34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5702847" y="8009626"/>
            <a:ext cx="1103287" cy="1926374"/>
            <a:chOff x="0" y="0"/>
            <a:chExt cx="1471049" cy="2568499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471049" cy="2568499"/>
            </a:xfrm>
            <a:custGeom>
              <a:avLst/>
              <a:gdLst/>
              <a:ahLst/>
              <a:cxnLst/>
              <a:rect r="r" b="b" t="t" l="l"/>
              <a:pathLst>
                <a:path h="2568499" w="1471049">
                  <a:moveTo>
                    <a:pt x="0" y="0"/>
                  </a:moveTo>
                  <a:lnTo>
                    <a:pt x="1471049" y="0"/>
                  </a:lnTo>
                  <a:lnTo>
                    <a:pt x="1471049" y="2568499"/>
                  </a:lnTo>
                  <a:lnTo>
                    <a:pt x="0" y="2568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213786" y="1284249"/>
              <a:ext cx="1043477" cy="1113173"/>
            </a:xfrm>
            <a:custGeom>
              <a:avLst/>
              <a:gdLst/>
              <a:ahLst/>
              <a:cxnLst/>
              <a:rect r="r" b="b" t="t" l="l"/>
              <a:pathLst>
                <a:path h="1113173" w="1043477">
                  <a:moveTo>
                    <a:pt x="0" y="0"/>
                  </a:moveTo>
                  <a:lnTo>
                    <a:pt x="1043477" y="0"/>
                  </a:lnTo>
                  <a:lnTo>
                    <a:pt x="1043477" y="1113174"/>
                  </a:lnTo>
                  <a:lnTo>
                    <a:pt x="0" y="1113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3768" t="0" r="-9959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264" y="3643488"/>
            <a:ext cx="2460422" cy="3029195"/>
            <a:chOff x="0" y="0"/>
            <a:chExt cx="3280562" cy="4038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01104" y="510450"/>
              <a:ext cx="2298851" cy="2298851"/>
            </a:xfrm>
            <a:custGeom>
              <a:avLst/>
              <a:gdLst/>
              <a:ahLst/>
              <a:cxnLst/>
              <a:rect r="r" b="b" t="t" l="l"/>
              <a:pathLst>
                <a:path h="2298851" w="2298851">
                  <a:moveTo>
                    <a:pt x="0" y="0"/>
                  </a:moveTo>
                  <a:lnTo>
                    <a:pt x="2298851" y="0"/>
                  </a:lnTo>
                  <a:lnTo>
                    <a:pt x="2298851" y="2298851"/>
                  </a:lnTo>
                  <a:lnTo>
                    <a:pt x="0" y="2298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true" flipV="false" rot="0">
              <a:off x="2496593" y="1799955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517955" y="0"/>
                  </a:moveTo>
                  <a:lnTo>
                    <a:pt x="0" y="0"/>
                  </a:lnTo>
                  <a:lnTo>
                    <a:pt x="0" y="820716"/>
                  </a:lnTo>
                  <a:lnTo>
                    <a:pt x="517955" y="820716"/>
                  </a:lnTo>
                  <a:lnTo>
                    <a:pt x="51795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202922">
              <a:off x="2658630" y="1852669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517955" y="0"/>
                  </a:moveTo>
                  <a:lnTo>
                    <a:pt x="0" y="0"/>
                  </a:lnTo>
                  <a:lnTo>
                    <a:pt x="0" y="820716"/>
                  </a:lnTo>
                  <a:lnTo>
                    <a:pt x="517955" y="820716"/>
                  </a:lnTo>
                  <a:lnTo>
                    <a:pt x="51795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1035" y="1799955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0" y="0"/>
                  </a:moveTo>
                  <a:lnTo>
                    <a:pt x="517956" y="0"/>
                  </a:lnTo>
                  <a:lnTo>
                    <a:pt x="517956" y="820716"/>
                  </a:lnTo>
                  <a:lnTo>
                    <a:pt x="0" y="8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42126" y="1772069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0" y="0"/>
                  </a:moveTo>
                  <a:lnTo>
                    <a:pt x="517956" y="0"/>
                  </a:lnTo>
                  <a:lnTo>
                    <a:pt x="517956" y="820716"/>
                  </a:lnTo>
                  <a:lnTo>
                    <a:pt x="0" y="8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395755">
              <a:off x="724498" y="689890"/>
              <a:ext cx="1275116" cy="1629542"/>
            </a:xfrm>
            <a:custGeom>
              <a:avLst/>
              <a:gdLst/>
              <a:ahLst/>
              <a:cxnLst/>
              <a:rect r="r" b="b" t="t" l="l"/>
              <a:pathLst>
                <a:path h="1629542" w="1275116">
                  <a:moveTo>
                    <a:pt x="0" y="0"/>
                  </a:moveTo>
                  <a:lnTo>
                    <a:pt x="1275117" y="0"/>
                  </a:lnTo>
                  <a:lnTo>
                    <a:pt x="1275117" y="1629542"/>
                  </a:lnTo>
                  <a:lnTo>
                    <a:pt x="0" y="1629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94573" y="2685989"/>
              <a:ext cx="2291415" cy="6169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6"/>
                </a:lnSpc>
              </a:pPr>
              <a:r>
                <a:rPr lang="en-US" sz="761" spc="174">
                  <a:solidFill>
                    <a:srgbClr val="4DA3DF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3280562" cy="1796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3"/>
                </a:lnSpc>
              </a:pPr>
              <a:r>
                <a:rPr lang="en-US" sz="2188" spc="175">
                  <a:solidFill>
                    <a:srgbClr val="ED117F"/>
                  </a:solidFill>
                  <a:latin typeface="Aristotelica Pro Bold"/>
                </a:rPr>
                <a:t>Super Creative Teachers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71163" y="3329606"/>
              <a:ext cx="3029180" cy="7093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8"/>
                </a:lnSpc>
              </a:pPr>
              <a:r>
                <a:rPr lang="en-US" sz="3162">
                  <a:solidFill>
                    <a:srgbClr val="ED1480"/>
                  </a:solidFill>
                  <a:latin typeface="Aristotelica Pro Bold"/>
                </a:rPr>
                <a:t>Conference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505821" y="3643488"/>
            <a:ext cx="2462151" cy="3031825"/>
            <a:chOff x="0" y="0"/>
            <a:chExt cx="3282868" cy="40424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2257" y="510450"/>
              <a:ext cx="2298851" cy="2298851"/>
            </a:xfrm>
            <a:custGeom>
              <a:avLst/>
              <a:gdLst/>
              <a:ahLst/>
              <a:cxnLst/>
              <a:rect r="r" b="b" t="t" l="l"/>
              <a:pathLst>
                <a:path h="2298851" w="2298851">
                  <a:moveTo>
                    <a:pt x="0" y="0"/>
                  </a:moveTo>
                  <a:lnTo>
                    <a:pt x="2298851" y="0"/>
                  </a:lnTo>
                  <a:lnTo>
                    <a:pt x="2298851" y="2298851"/>
                  </a:lnTo>
                  <a:lnTo>
                    <a:pt x="0" y="2298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0">
              <a:off x="2497746" y="1799955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517956" y="0"/>
                  </a:moveTo>
                  <a:lnTo>
                    <a:pt x="0" y="0"/>
                  </a:lnTo>
                  <a:lnTo>
                    <a:pt x="0" y="820716"/>
                  </a:lnTo>
                  <a:lnTo>
                    <a:pt x="517956" y="820716"/>
                  </a:lnTo>
                  <a:lnTo>
                    <a:pt x="51795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true" flipV="false" rot="-202922">
              <a:off x="2659783" y="1852669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517956" y="0"/>
                  </a:moveTo>
                  <a:lnTo>
                    <a:pt x="0" y="0"/>
                  </a:lnTo>
                  <a:lnTo>
                    <a:pt x="0" y="820716"/>
                  </a:lnTo>
                  <a:lnTo>
                    <a:pt x="517956" y="820716"/>
                  </a:lnTo>
                  <a:lnTo>
                    <a:pt x="51795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05939" y="1799955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0" y="0"/>
                  </a:moveTo>
                  <a:lnTo>
                    <a:pt x="517955" y="0"/>
                  </a:lnTo>
                  <a:lnTo>
                    <a:pt x="517955" y="820716"/>
                  </a:lnTo>
                  <a:lnTo>
                    <a:pt x="0" y="8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87029" y="1772069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0" y="0"/>
                  </a:moveTo>
                  <a:lnTo>
                    <a:pt x="517956" y="0"/>
                  </a:lnTo>
                  <a:lnTo>
                    <a:pt x="517956" y="820716"/>
                  </a:lnTo>
                  <a:lnTo>
                    <a:pt x="0" y="8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395755">
              <a:off x="725652" y="689890"/>
              <a:ext cx="1275116" cy="1629542"/>
            </a:xfrm>
            <a:custGeom>
              <a:avLst/>
              <a:gdLst/>
              <a:ahLst/>
              <a:cxnLst/>
              <a:rect r="r" b="b" t="t" l="l"/>
              <a:pathLst>
                <a:path h="1629542" w="1275116">
                  <a:moveTo>
                    <a:pt x="0" y="0"/>
                  </a:moveTo>
                  <a:lnTo>
                    <a:pt x="1275116" y="0"/>
                  </a:lnTo>
                  <a:lnTo>
                    <a:pt x="1275116" y="1629542"/>
                  </a:lnTo>
                  <a:lnTo>
                    <a:pt x="0" y="1629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495727" y="2685989"/>
              <a:ext cx="2291415" cy="6169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6"/>
                </a:lnSpc>
              </a:pPr>
              <a:r>
                <a:rPr lang="en-US" sz="761" spc="174">
                  <a:solidFill>
                    <a:srgbClr val="ED1480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47625"/>
              <a:ext cx="3282868" cy="16877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3"/>
                </a:lnSpc>
              </a:pPr>
              <a:r>
                <a:rPr lang="en-US" sz="2188" spc="175">
                  <a:solidFill>
                    <a:srgbClr val="ED117F"/>
                  </a:solidFill>
                  <a:latin typeface="Aristotelica Pro Bold"/>
                </a:rPr>
                <a:t>Super Private Teachers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26844" y="3333113"/>
              <a:ext cx="3029180" cy="7093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8"/>
                </a:lnSpc>
              </a:pPr>
              <a:r>
                <a:rPr lang="en-US" sz="3162">
                  <a:solidFill>
                    <a:srgbClr val="ED1480"/>
                  </a:solidFill>
                  <a:latin typeface="Aristotelica Pro Bold"/>
                </a:rPr>
                <a:t>Conference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024457" y="3640859"/>
            <a:ext cx="2460422" cy="3031825"/>
            <a:chOff x="0" y="0"/>
            <a:chExt cx="3280562" cy="404243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01104" y="510450"/>
              <a:ext cx="2298851" cy="2298851"/>
            </a:xfrm>
            <a:custGeom>
              <a:avLst/>
              <a:gdLst/>
              <a:ahLst/>
              <a:cxnLst/>
              <a:rect r="r" b="b" t="t" l="l"/>
              <a:pathLst>
                <a:path h="2298851" w="2298851">
                  <a:moveTo>
                    <a:pt x="0" y="0"/>
                  </a:moveTo>
                  <a:lnTo>
                    <a:pt x="2298851" y="0"/>
                  </a:lnTo>
                  <a:lnTo>
                    <a:pt x="2298851" y="2298851"/>
                  </a:lnTo>
                  <a:lnTo>
                    <a:pt x="0" y="2298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true" flipV="false" rot="0">
              <a:off x="2496593" y="1799955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517955" y="0"/>
                  </a:moveTo>
                  <a:lnTo>
                    <a:pt x="0" y="0"/>
                  </a:lnTo>
                  <a:lnTo>
                    <a:pt x="0" y="820716"/>
                  </a:lnTo>
                  <a:lnTo>
                    <a:pt x="517955" y="820716"/>
                  </a:lnTo>
                  <a:lnTo>
                    <a:pt x="517955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true" flipV="false" rot="-202922">
              <a:off x="2658630" y="1852669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517955" y="0"/>
                  </a:moveTo>
                  <a:lnTo>
                    <a:pt x="0" y="0"/>
                  </a:lnTo>
                  <a:lnTo>
                    <a:pt x="0" y="820716"/>
                  </a:lnTo>
                  <a:lnTo>
                    <a:pt x="517955" y="820716"/>
                  </a:lnTo>
                  <a:lnTo>
                    <a:pt x="51795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04785" y="1799955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0" y="0"/>
                  </a:moveTo>
                  <a:lnTo>
                    <a:pt x="517956" y="0"/>
                  </a:lnTo>
                  <a:lnTo>
                    <a:pt x="517956" y="820716"/>
                  </a:lnTo>
                  <a:lnTo>
                    <a:pt x="0" y="8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85876" y="1772069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0" y="0"/>
                  </a:moveTo>
                  <a:lnTo>
                    <a:pt x="517956" y="0"/>
                  </a:lnTo>
                  <a:lnTo>
                    <a:pt x="517956" y="820716"/>
                  </a:lnTo>
                  <a:lnTo>
                    <a:pt x="0" y="8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-395755">
              <a:off x="724498" y="689890"/>
              <a:ext cx="1275116" cy="1629542"/>
            </a:xfrm>
            <a:custGeom>
              <a:avLst/>
              <a:gdLst/>
              <a:ahLst/>
              <a:cxnLst/>
              <a:rect r="r" b="b" t="t" l="l"/>
              <a:pathLst>
                <a:path h="1629542" w="1275116">
                  <a:moveTo>
                    <a:pt x="0" y="0"/>
                  </a:moveTo>
                  <a:lnTo>
                    <a:pt x="1275117" y="0"/>
                  </a:lnTo>
                  <a:lnTo>
                    <a:pt x="1275117" y="1629542"/>
                  </a:lnTo>
                  <a:lnTo>
                    <a:pt x="0" y="1629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494573" y="2685989"/>
              <a:ext cx="2291415" cy="6169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6"/>
                </a:lnSpc>
              </a:pPr>
              <a:r>
                <a:rPr lang="en-US" sz="761" spc="174">
                  <a:solidFill>
                    <a:srgbClr val="4DA3DF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-47625"/>
              <a:ext cx="3280562" cy="1796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3"/>
                </a:lnSpc>
              </a:pPr>
              <a:r>
                <a:rPr lang="en-US" sz="2188" spc="175">
                  <a:solidFill>
                    <a:srgbClr val="4DA3DF"/>
                  </a:solidFill>
                  <a:latin typeface="Aristotelica Pro Bold"/>
                </a:rPr>
                <a:t>Super Creative Teachers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25691" y="3333113"/>
              <a:ext cx="3029180" cy="7093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8"/>
                </a:lnSpc>
              </a:pPr>
              <a:r>
                <a:rPr lang="en-US" sz="3162">
                  <a:solidFill>
                    <a:srgbClr val="4DA3DF"/>
                  </a:solidFill>
                  <a:latin typeface="Aristotelica Pro Bold"/>
                </a:rPr>
                <a:t>Conference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06710" y="3643488"/>
            <a:ext cx="2460373" cy="3031825"/>
            <a:chOff x="0" y="0"/>
            <a:chExt cx="3280498" cy="40424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01072" y="510450"/>
              <a:ext cx="2298851" cy="2298851"/>
            </a:xfrm>
            <a:custGeom>
              <a:avLst/>
              <a:gdLst/>
              <a:ahLst/>
              <a:cxnLst/>
              <a:rect r="r" b="b" t="t" l="l"/>
              <a:pathLst>
                <a:path h="2298851" w="2298851">
                  <a:moveTo>
                    <a:pt x="0" y="0"/>
                  </a:moveTo>
                  <a:lnTo>
                    <a:pt x="2298851" y="0"/>
                  </a:lnTo>
                  <a:lnTo>
                    <a:pt x="2298851" y="2298851"/>
                  </a:lnTo>
                  <a:lnTo>
                    <a:pt x="0" y="2298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true" flipV="false" rot="0">
              <a:off x="2496561" y="1799955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517955" y="0"/>
                  </a:moveTo>
                  <a:lnTo>
                    <a:pt x="0" y="0"/>
                  </a:lnTo>
                  <a:lnTo>
                    <a:pt x="0" y="820716"/>
                  </a:lnTo>
                  <a:lnTo>
                    <a:pt x="517955" y="820716"/>
                  </a:lnTo>
                  <a:lnTo>
                    <a:pt x="51795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-202922">
              <a:off x="2658598" y="1852669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517955" y="0"/>
                  </a:moveTo>
                  <a:lnTo>
                    <a:pt x="0" y="0"/>
                  </a:lnTo>
                  <a:lnTo>
                    <a:pt x="0" y="820716"/>
                  </a:lnTo>
                  <a:lnTo>
                    <a:pt x="517955" y="820716"/>
                  </a:lnTo>
                  <a:lnTo>
                    <a:pt x="51795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04753" y="1799955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0" y="0"/>
                  </a:moveTo>
                  <a:lnTo>
                    <a:pt x="517956" y="0"/>
                  </a:lnTo>
                  <a:lnTo>
                    <a:pt x="517956" y="820716"/>
                  </a:lnTo>
                  <a:lnTo>
                    <a:pt x="0" y="8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85844" y="1772069"/>
              <a:ext cx="517956" cy="820716"/>
            </a:xfrm>
            <a:custGeom>
              <a:avLst/>
              <a:gdLst/>
              <a:ahLst/>
              <a:cxnLst/>
              <a:rect r="r" b="b" t="t" l="l"/>
              <a:pathLst>
                <a:path h="820716" w="517956">
                  <a:moveTo>
                    <a:pt x="0" y="0"/>
                  </a:moveTo>
                  <a:lnTo>
                    <a:pt x="517956" y="0"/>
                  </a:lnTo>
                  <a:lnTo>
                    <a:pt x="517956" y="820716"/>
                  </a:lnTo>
                  <a:lnTo>
                    <a:pt x="0" y="8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66235" r="-403141" b="-51298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395755">
              <a:off x="724466" y="689890"/>
              <a:ext cx="1275116" cy="1629542"/>
            </a:xfrm>
            <a:custGeom>
              <a:avLst/>
              <a:gdLst/>
              <a:ahLst/>
              <a:cxnLst/>
              <a:rect r="r" b="b" t="t" l="l"/>
              <a:pathLst>
                <a:path h="1629542" w="1275116">
                  <a:moveTo>
                    <a:pt x="0" y="0"/>
                  </a:moveTo>
                  <a:lnTo>
                    <a:pt x="1275117" y="0"/>
                  </a:lnTo>
                  <a:lnTo>
                    <a:pt x="1275117" y="1629542"/>
                  </a:lnTo>
                  <a:lnTo>
                    <a:pt x="0" y="1629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94541" y="2685989"/>
              <a:ext cx="2291415" cy="6169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6"/>
                </a:lnSpc>
              </a:pPr>
              <a:r>
                <a:rPr lang="en-US" sz="761" spc="174">
                  <a:solidFill>
                    <a:srgbClr val="ED1480"/>
                  </a:solidFill>
                  <a:latin typeface="Aristotelica Pro Bold"/>
                </a:rPr>
                <a:t>Empower * Engage * Motivate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3280498" cy="1796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3"/>
                </a:lnSpc>
              </a:pPr>
              <a:r>
                <a:rPr lang="en-US" sz="2188" spc="175">
                  <a:solidFill>
                    <a:srgbClr val="ED117F"/>
                  </a:solidFill>
                  <a:latin typeface="Aristotelica Pro Bold"/>
                </a:rPr>
                <a:t>Super Creative Teachers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25659" y="3333113"/>
              <a:ext cx="3029180" cy="7093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8"/>
                </a:lnSpc>
              </a:pPr>
              <a:r>
                <a:rPr lang="en-US" sz="3162">
                  <a:solidFill>
                    <a:srgbClr val="ED1480"/>
                  </a:solidFill>
                  <a:latin typeface="Aristotelica Pro Bold"/>
                </a:rPr>
                <a:t>Conference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53244" y="4993455"/>
            <a:ext cx="388467" cy="615537"/>
          </a:xfrm>
          <a:custGeom>
            <a:avLst/>
            <a:gdLst/>
            <a:ahLst/>
            <a:cxnLst/>
            <a:rect r="r" b="b" t="t" l="l"/>
            <a:pathLst>
              <a:path h="615537" w="388467">
                <a:moveTo>
                  <a:pt x="0" y="0"/>
                </a:moveTo>
                <a:lnTo>
                  <a:pt x="388467" y="0"/>
                </a:lnTo>
                <a:lnTo>
                  <a:pt x="388467" y="615537"/>
                </a:lnTo>
                <a:lnTo>
                  <a:pt x="0" y="615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66235" r="-403141" b="-512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89062" y="4972540"/>
            <a:ext cx="388467" cy="615537"/>
          </a:xfrm>
          <a:custGeom>
            <a:avLst/>
            <a:gdLst/>
            <a:ahLst/>
            <a:cxnLst/>
            <a:rect r="r" b="b" t="t" l="l"/>
            <a:pathLst>
              <a:path h="615537" w="388467">
                <a:moveTo>
                  <a:pt x="0" y="0"/>
                </a:moveTo>
                <a:lnTo>
                  <a:pt x="388467" y="0"/>
                </a:lnTo>
                <a:lnTo>
                  <a:pt x="388467" y="615537"/>
                </a:lnTo>
                <a:lnTo>
                  <a:pt x="0" y="615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66235" r="-403141" b="-5129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704090" y="3789223"/>
            <a:ext cx="1579112" cy="1512000"/>
          </a:xfrm>
          <a:custGeom>
            <a:avLst/>
            <a:gdLst/>
            <a:ahLst/>
            <a:cxnLst/>
            <a:rect r="r" b="b" t="t" l="l"/>
            <a:pathLst>
              <a:path h="1512000" w="1579112">
                <a:moveTo>
                  <a:pt x="0" y="0"/>
                </a:moveTo>
                <a:lnTo>
                  <a:pt x="1579112" y="0"/>
                </a:lnTo>
                <a:lnTo>
                  <a:pt x="1579112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44460" y="5144056"/>
            <a:ext cx="1512000" cy="1512000"/>
          </a:xfrm>
          <a:custGeom>
            <a:avLst/>
            <a:gdLst/>
            <a:ahLst/>
            <a:cxnLst/>
            <a:rect r="r" b="b" t="t" l="l"/>
            <a:pathLst>
              <a:path h="1512000" w="1512000">
                <a:moveTo>
                  <a:pt x="0" y="0"/>
                </a:moveTo>
                <a:lnTo>
                  <a:pt x="1512000" y="0"/>
                </a:lnTo>
                <a:lnTo>
                  <a:pt x="1512000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78550" y="4237455"/>
            <a:ext cx="2652632" cy="1512000"/>
          </a:xfrm>
          <a:custGeom>
            <a:avLst/>
            <a:gdLst/>
            <a:ahLst/>
            <a:cxnLst/>
            <a:rect r="r" b="b" t="t" l="l"/>
            <a:pathLst>
              <a:path h="1512000" w="2652632">
                <a:moveTo>
                  <a:pt x="0" y="0"/>
                </a:moveTo>
                <a:lnTo>
                  <a:pt x="2652632" y="0"/>
                </a:lnTo>
                <a:lnTo>
                  <a:pt x="2652632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45585" y="5650837"/>
            <a:ext cx="1718562" cy="469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6"/>
              </a:lnSpc>
            </a:pPr>
            <a:r>
              <a:rPr lang="en-US" sz="761" spc="174">
                <a:solidFill>
                  <a:srgbClr val="ED1480"/>
                </a:solidFill>
                <a:latin typeface="Aristotelica Pro Bold"/>
              </a:rPr>
              <a:t>Empower * Engage * Motivate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73790" y="3595863"/>
            <a:ext cx="2462151" cy="127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188" spc="175">
                <a:solidFill>
                  <a:srgbClr val="ED117F"/>
                </a:solidFill>
                <a:latin typeface="Aristotelica Pro Bold"/>
              </a:rPr>
              <a:t>Super Private Teachers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DAFm6ypvwLg</dc:identifier>
  <dcterms:modified xsi:type="dcterms:W3CDTF">2011-08-01T06:04:30Z</dcterms:modified>
  <cp:revision>1</cp:revision>
  <dc:title>עותק של     Adi   Conference STALLS</dc:title>
</cp:coreProperties>
</file>